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 id="2147483696" r:id="rId5"/>
    <p:sldMasterId id="2147483660" r:id="rId6"/>
    <p:sldMasterId id="2147483689" r:id="rId7"/>
    <p:sldMasterId id="2147483716" r:id="rId8"/>
  </p:sldMasterIdLst>
  <p:notesMasterIdLst>
    <p:notesMasterId r:id="rId24"/>
  </p:notesMasterIdLst>
  <p:handoutMasterIdLst>
    <p:handoutMasterId r:id="rId25"/>
  </p:handoutMasterIdLst>
  <p:sldIdLst>
    <p:sldId id="256" r:id="rId9"/>
    <p:sldId id="257" r:id="rId10"/>
    <p:sldId id="259" r:id="rId11"/>
    <p:sldId id="258" r:id="rId12"/>
    <p:sldId id="260" r:id="rId13"/>
    <p:sldId id="264" r:id="rId14"/>
    <p:sldId id="263" r:id="rId15"/>
    <p:sldId id="268" r:id="rId16"/>
    <p:sldId id="267" r:id="rId17"/>
    <p:sldId id="261" r:id="rId18"/>
    <p:sldId id="265" r:id="rId19"/>
    <p:sldId id="270" r:id="rId20"/>
    <p:sldId id="269" r:id="rId21"/>
    <p:sldId id="262" r:id="rId22"/>
    <p:sldId id="271" r:id="rId23"/>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0F"/>
    <a:srgbClr val="0F81D3"/>
    <a:srgbClr val="65AE1E"/>
    <a:srgbClr val="93006D"/>
    <a:srgbClr val="CE000E"/>
    <a:srgbClr val="407015"/>
    <a:srgbClr val="90C044"/>
    <a:srgbClr val="199A29"/>
    <a:srgbClr val="A1C30A"/>
    <a:srgbClr val="0849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4646" autoAdjust="0"/>
  </p:normalViewPr>
  <p:slideViewPr>
    <p:cSldViewPr snapToGrid="0" snapToObjects="1">
      <p:cViewPr>
        <p:scale>
          <a:sx n="80" d="100"/>
          <a:sy n="80" d="100"/>
        </p:scale>
        <p:origin x="-1037" y="-91"/>
      </p:cViewPr>
      <p:guideLst>
        <p:guide orient="horz" pos="400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9E8DD2D-8089-CB4A-9CA2-D843C3E4E3A1}" type="datetimeFigureOut">
              <a:rPr lang="en-US" smtClean="0"/>
              <a:pPr/>
              <a:t>11/6/2015</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8C60A6D2-622B-B147-BFC1-C7E2847060DB}" type="slidenum">
              <a:rPr lang="en-US" smtClean="0"/>
              <a:pPr/>
              <a:t>‹#›</a:t>
            </a:fld>
            <a:endParaRPr lang="en-US"/>
          </a:p>
        </p:txBody>
      </p:sp>
    </p:spTree>
    <p:extLst>
      <p:ext uri="{BB962C8B-B14F-4D97-AF65-F5344CB8AC3E}">
        <p14:creationId xmlns:p14="http://schemas.microsoft.com/office/powerpoint/2010/main" val="17191693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83364AAF-72DB-F048-98F7-55EEB6F93801}" type="datetimeFigureOut">
              <a:rPr lang="en-US" smtClean="0"/>
              <a:pPr/>
              <a:t>11/6/2015</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03759761-9EC3-BC46-AA52-FD0C8C7C84B7}" type="slidenum">
              <a:rPr lang="en-US" smtClean="0"/>
              <a:pPr/>
              <a:t>‹#›</a:t>
            </a:fld>
            <a:endParaRPr lang="en-US"/>
          </a:p>
        </p:txBody>
      </p:sp>
    </p:spTree>
    <p:extLst>
      <p:ext uri="{BB962C8B-B14F-4D97-AF65-F5344CB8AC3E}">
        <p14:creationId xmlns:p14="http://schemas.microsoft.com/office/powerpoint/2010/main" val="2614743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sida med vit bakgrun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113585" y="1122364"/>
            <a:ext cx="7006431" cy="2219324"/>
          </a:xfrm>
          <a:prstGeom prst="rect">
            <a:avLst/>
          </a:prstGeom>
        </p:spPr>
        <p:txBody>
          <a:bodyPr anchor="b">
            <a:normAutofit/>
          </a:bodyPr>
          <a:lstStyle>
            <a:lvl1pPr algn="l">
              <a:defRPr sz="4800">
                <a:solidFill>
                  <a:schemeClr val="tx1"/>
                </a:solidFill>
              </a:defRPr>
            </a:lvl1pPr>
          </a:lstStyle>
          <a:p>
            <a:r>
              <a:rPr lang="sv-SE" smtClean="0"/>
              <a:t>Klicka här för att ändra format</a:t>
            </a:r>
            <a:endParaRPr lang="en-US" dirty="0"/>
          </a:p>
        </p:txBody>
      </p:sp>
      <p:sp>
        <p:nvSpPr>
          <p:cNvPr id="5" name="Subtitle 2"/>
          <p:cNvSpPr>
            <a:spLocks noGrp="1"/>
          </p:cNvSpPr>
          <p:nvPr>
            <p:ph type="subTitle" idx="1"/>
          </p:nvPr>
        </p:nvSpPr>
        <p:spPr>
          <a:xfrm>
            <a:off x="1113585" y="3476625"/>
            <a:ext cx="7006431" cy="1781175"/>
          </a:xfrm>
          <a:prstGeom prst="rect">
            <a:avLst/>
          </a:prstGeo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en-US" dirty="0"/>
          </a:p>
        </p:txBody>
      </p:sp>
    </p:spTree>
    <p:extLst>
      <p:ext uri="{BB962C8B-B14F-4D97-AF65-F5344CB8AC3E}">
        <p14:creationId xmlns:p14="http://schemas.microsoft.com/office/powerpoint/2010/main" val="389020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tfallande bild utan bård">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9144000" cy="6858000"/>
          </a:xfrm>
          <a:prstGeom prst="rect">
            <a:avLst/>
          </a:prstGeom>
        </p:spPr>
        <p:txBody>
          <a:bodyPr/>
          <a:lstStyle/>
          <a:p>
            <a:endParaRPr lang="sv-SE" dirty="0"/>
          </a:p>
        </p:txBody>
      </p:sp>
    </p:spTree>
    <p:extLst>
      <p:ext uri="{BB962C8B-B14F-4D97-AF65-F5344CB8AC3E}">
        <p14:creationId xmlns:p14="http://schemas.microsoft.com/office/powerpoint/2010/main" val="924003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Utfallande bild u. bård m. text">
    <p:spTree>
      <p:nvGrpSpPr>
        <p:cNvPr id="1" name=""/>
        <p:cNvGrpSpPr/>
        <p:nvPr/>
      </p:nvGrpSpPr>
      <p:grpSpPr>
        <a:xfrm>
          <a:off x="0" y="0"/>
          <a:ext cx="0" cy="0"/>
          <a:chOff x="0" y="0"/>
          <a:chExt cx="0" cy="0"/>
        </a:xfrm>
      </p:grpSpPr>
      <p:sp>
        <p:nvSpPr>
          <p:cNvPr id="15" name="Platshållare för bild 14"/>
          <p:cNvSpPr>
            <a:spLocks noGrp="1"/>
          </p:cNvSpPr>
          <p:nvPr>
            <p:ph type="pic" sz="quarter" idx="10"/>
          </p:nvPr>
        </p:nvSpPr>
        <p:spPr>
          <a:xfrm>
            <a:off x="0" y="0"/>
            <a:ext cx="9144000" cy="6858000"/>
          </a:xfrm>
          <a:prstGeom prst="rect">
            <a:avLst/>
          </a:prstGeom>
        </p:spPr>
        <p:txBody>
          <a:bodyPr/>
          <a:lstStyle/>
          <a:p>
            <a:endParaRPr lang="sv-SE"/>
          </a:p>
        </p:txBody>
      </p:sp>
      <p:sp>
        <p:nvSpPr>
          <p:cNvPr id="3" name="Title 1"/>
          <p:cNvSpPr>
            <a:spLocks noGrp="1"/>
          </p:cNvSpPr>
          <p:nvPr>
            <p:ph type="title" hasCustomPrompt="1"/>
          </p:nvPr>
        </p:nvSpPr>
        <p:spPr>
          <a:xfrm>
            <a:off x="1055688" y="897994"/>
            <a:ext cx="5486400" cy="473607"/>
          </a:xfrm>
          <a:prstGeom prst="rect">
            <a:avLst/>
          </a:prstGeom>
        </p:spPr>
        <p:txBody>
          <a:bodyPr anchor="b">
            <a:normAutofit/>
          </a:bodyPr>
          <a:lstStyle>
            <a:lvl1pPr algn="l">
              <a:defRPr sz="1400" b="1"/>
            </a:lvl1pPr>
          </a:lstStyle>
          <a:p>
            <a:pPr lvl="0"/>
            <a:r>
              <a:rPr lang="sv-SE" dirty="0" smtClean="0"/>
              <a:t>Klicka här för att ändra format på bakgrundstexten</a:t>
            </a:r>
          </a:p>
        </p:txBody>
      </p:sp>
      <p:sp>
        <p:nvSpPr>
          <p:cNvPr id="4" name="Text Placeholder 3"/>
          <p:cNvSpPr>
            <a:spLocks noGrp="1"/>
          </p:cNvSpPr>
          <p:nvPr>
            <p:ph type="body" sz="half" idx="2"/>
          </p:nvPr>
        </p:nvSpPr>
        <p:spPr>
          <a:xfrm>
            <a:off x="1055688" y="1401603"/>
            <a:ext cx="5486400" cy="337245"/>
          </a:xfrm>
          <a:prstGeom prst="rect">
            <a:avLst/>
          </a:prstGeom>
        </p:spPr>
        <p:txBody>
          <a:bodyPr>
            <a:normAutofit/>
          </a:bodyPr>
          <a:lstStyle>
            <a:lvl1pPr marL="0" indent="0">
              <a:buNone/>
              <a:defRPr sz="1200" b="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Tree>
    <p:extLst>
      <p:ext uri="{BB962C8B-B14F-4D97-AF65-F5344CB8AC3E}">
        <p14:creationId xmlns:p14="http://schemas.microsoft.com/office/powerpoint/2010/main" val="409669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Utfallande bild med bård">
    <p:spTree>
      <p:nvGrpSpPr>
        <p:cNvPr id="1" name=""/>
        <p:cNvGrpSpPr/>
        <p:nvPr/>
      </p:nvGrpSpPr>
      <p:grpSpPr>
        <a:xfrm>
          <a:off x="0" y="0"/>
          <a:ext cx="0" cy="0"/>
          <a:chOff x="0" y="0"/>
          <a:chExt cx="0" cy="0"/>
        </a:xfrm>
      </p:grpSpPr>
      <p:sp>
        <p:nvSpPr>
          <p:cNvPr id="16" name="Rektangel 15"/>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245970" y="-2"/>
            <a:ext cx="8898029" cy="68580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426026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tfallande bild m. bård m. text">
    <p:spTree>
      <p:nvGrpSpPr>
        <p:cNvPr id="1" name=""/>
        <p:cNvGrpSpPr/>
        <p:nvPr/>
      </p:nvGrpSpPr>
      <p:grpSpPr>
        <a:xfrm>
          <a:off x="0" y="0"/>
          <a:ext cx="0" cy="0"/>
          <a:chOff x="0" y="0"/>
          <a:chExt cx="0" cy="0"/>
        </a:xfrm>
      </p:grpSpPr>
      <p:sp>
        <p:nvSpPr>
          <p:cNvPr id="16" name="Rektangel 15"/>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Picture Placeholder 2"/>
          <p:cNvSpPr>
            <a:spLocks noGrp="1"/>
          </p:cNvSpPr>
          <p:nvPr>
            <p:ph type="pic" idx="1"/>
          </p:nvPr>
        </p:nvSpPr>
        <p:spPr>
          <a:xfrm>
            <a:off x="245970" y="-2"/>
            <a:ext cx="8898029" cy="68580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hasCustomPrompt="1"/>
          </p:nvPr>
        </p:nvSpPr>
        <p:spPr>
          <a:xfrm>
            <a:off x="1055688" y="897994"/>
            <a:ext cx="5486400" cy="473607"/>
          </a:xfrm>
          <a:prstGeom prst="rect">
            <a:avLst/>
          </a:prstGeom>
        </p:spPr>
        <p:txBody>
          <a:bodyPr anchor="b">
            <a:normAutofit/>
          </a:bodyPr>
          <a:lstStyle>
            <a:lvl1pPr algn="l">
              <a:defRPr sz="1400" b="1"/>
            </a:lvl1pPr>
          </a:lstStyle>
          <a:p>
            <a:pPr lvl="0"/>
            <a:r>
              <a:rPr lang="sv-SE" dirty="0" smtClean="0"/>
              <a:t>Klicka här för att ändra format på bakgrundstexten</a:t>
            </a:r>
          </a:p>
        </p:txBody>
      </p:sp>
      <p:sp>
        <p:nvSpPr>
          <p:cNvPr id="9" name="Text Placeholder 3"/>
          <p:cNvSpPr>
            <a:spLocks noGrp="1"/>
          </p:cNvSpPr>
          <p:nvPr>
            <p:ph type="body" sz="half" idx="2"/>
          </p:nvPr>
        </p:nvSpPr>
        <p:spPr>
          <a:xfrm>
            <a:off x="1055688" y="1401603"/>
            <a:ext cx="5486400" cy="337245"/>
          </a:xfrm>
          <a:prstGeom prst="rect">
            <a:avLst/>
          </a:prstGeom>
        </p:spPr>
        <p:txBody>
          <a:bodyPr>
            <a:normAutofit/>
          </a:bodyPr>
          <a:lstStyle>
            <a:lvl1pPr marL="0" indent="0">
              <a:buNone/>
              <a:defRPr sz="1200" b="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Tree>
    <p:extLst>
      <p:ext uri="{BB962C8B-B14F-4D97-AF65-F5344CB8AC3E}">
        <p14:creationId xmlns:p14="http://schemas.microsoft.com/office/powerpoint/2010/main" val="287037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48746"/>
            <a:ext cx="5486400" cy="473607"/>
          </a:xfrm>
          <a:prstGeom prst="rect">
            <a:avLst/>
          </a:prstGeom>
        </p:spPr>
        <p:txBody>
          <a:bodyPr anchor="b">
            <a:normAutofit/>
          </a:bodyPr>
          <a:lstStyle>
            <a:lvl1pPr algn="l">
              <a:defRPr sz="1400" b="1"/>
            </a:lvl1pPr>
          </a:lstStyle>
          <a:p>
            <a:pPr lvl="0"/>
            <a:r>
              <a:rPr lang="sv-SE" dirty="0" smtClean="0"/>
              <a:t>Klicka här för att ändra format på bakgrundstexten</a:t>
            </a:r>
          </a:p>
        </p:txBody>
      </p:sp>
      <p:sp>
        <p:nvSpPr>
          <p:cNvPr id="3" name="Picture Placeholder 2"/>
          <p:cNvSpPr>
            <a:spLocks noGrp="1"/>
          </p:cNvSpPr>
          <p:nvPr>
            <p:ph type="pic" idx="1"/>
          </p:nvPr>
        </p:nvSpPr>
        <p:spPr>
          <a:xfrm>
            <a:off x="1792288" y="711198"/>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52355"/>
            <a:ext cx="5486400" cy="337245"/>
          </a:xfrm>
          <a:prstGeom prst="rect">
            <a:avLst/>
          </a:prstGeom>
        </p:spPr>
        <p:txBody>
          <a:bodyPr>
            <a:normAutofit/>
          </a:bodyPr>
          <a:lstStyle>
            <a:lvl1pPr marL="0" indent="0">
              <a:buNone/>
              <a:defRPr sz="1200" b="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pic>
        <p:nvPicPr>
          <p:cNvPr id="14" name="Bildobjekt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270" y="5994399"/>
            <a:ext cx="672656" cy="662825"/>
          </a:xfrm>
          <a:prstGeom prst="rect">
            <a:avLst/>
          </a:prstGeom>
        </p:spPr>
      </p:pic>
      <p:sp>
        <p:nvSpPr>
          <p:cNvPr id="15" name="textruta 14"/>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t>2015-11-06</a:t>
            </a:fld>
            <a:endParaRPr lang="sv-SE" sz="1000" dirty="0" smtClean="0">
              <a:solidFill>
                <a:schemeClr val="tx1"/>
              </a:solidFill>
              <a:latin typeface="Arial"/>
              <a:cs typeface="Arial"/>
            </a:endParaRPr>
          </a:p>
          <a:p>
            <a:pPr algn="r"/>
            <a:r>
              <a:rPr lang="sv-SE" sz="900" dirty="0" smtClean="0">
                <a:solidFill>
                  <a:schemeClr val="tx1"/>
                </a:solidFill>
                <a:latin typeface="Arial"/>
                <a:cs typeface="Arial"/>
              </a:rPr>
              <a:t>Sida </a:t>
            </a:r>
            <a:fld id="{DB8626CC-5B25-4DDA-833E-9A441BDD6043}" type="slidenum">
              <a:rPr lang="sv-SE" sz="900" smtClean="0">
                <a:solidFill>
                  <a:schemeClr val="tx1"/>
                </a:solidFill>
                <a:latin typeface="Arial"/>
                <a:cs typeface="Arial"/>
              </a:rPr>
              <a:t>‹#›</a:t>
            </a:fld>
            <a:endParaRPr lang="sv-SE" sz="900" dirty="0">
              <a:solidFill>
                <a:schemeClr val="tx1"/>
              </a:solidFill>
              <a:latin typeface="Arial"/>
              <a:cs typeface="Arial"/>
            </a:endParaRPr>
          </a:p>
        </p:txBody>
      </p:sp>
      <p:sp>
        <p:nvSpPr>
          <p:cNvPr id="16" name="Rektangel 15"/>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7" name="Rektangel 16"/>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Rektangel 17"/>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95996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m med bård och logga">
    <p:spTree>
      <p:nvGrpSpPr>
        <p:cNvPr id="1" name=""/>
        <p:cNvGrpSpPr/>
        <p:nvPr/>
      </p:nvGrpSpPr>
      <p:grpSpPr>
        <a:xfrm>
          <a:off x="0" y="0"/>
          <a:ext cx="0" cy="0"/>
          <a:chOff x="0" y="0"/>
          <a:chExt cx="0" cy="0"/>
        </a:xfrm>
      </p:grpSpPr>
      <p:pic>
        <p:nvPicPr>
          <p:cNvPr id="10" name="Bildobjekt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270" y="5994399"/>
            <a:ext cx="672656" cy="662825"/>
          </a:xfrm>
          <a:prstGeom prst="rect">
            <a:avLst/>
          </a:prstGeom>
        </p:spPr>
      </p:pic>
      <p:sp>
        <p:nvSpPr>
          <p:cNvPr id="11" name="textruta 10"/>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t>2015-11-06</a:t>
            </a:fld>
            <a:endParaRPr lang="sv-SE" sz="1000" dirty="0" smtClean="0">
              <a:solidFill>
                <a:schemeClr val="tx1"/>
              </a:solidFill>
              <a:latin typeface="Arial"/>
              <a:cs typeface="Arial"/>
            </a:endParaRPr>
          </a:p>
          <a:p>
            <a:pPr algn="r"/>
            <a:r>
              <a:rPr lang="sv-SE" sz="900" dirty="0" smtClean="0">
                <a:solidFill>
                  <a:schemeClr val="tx1"/>
                </a:solidFill>
                <a:latin typeface="Arial"/>
                <a:cs typeface="Arial"/>
              </a:rPr>
              <a:t>Sida </a:t>
            </a:r>
            <a:fld id="{DB8626CC-5B25-4DDA-833E-9A441BDD6043}" type="slidenum">
              <a:rPr lang="sv-SE" sz="900" smtClean="0">
                <a:solidFill>
                  <a:schemeClr val="tx1"/>
                </a:solidFill>
                <a:latin typeface="Arial"/>
                <a:cs typeface="Arial"/>
              </a:rPr>
              <a:t>‹#›</a:t>
            </a:fld>
            <a:endParaRPr lang="sv-SE" sz="900" dirty="0">
              <a:solidFill>
                <a:schemeClr val="tx1"/>
              </a:solidFill>
              <a:latin typeface="Arial"/>
              <a:cs typeface="Arial"/>
            </a:endParaRPr>
          </a:p>
        </p:txBody>
      </p:sp>
      <p:sp>
        <p:nvSpPr>
          <p:cNvPr id="12" name="Rektangel 11"/>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Rektangel 12"/>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Rektangel 13"/>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Rektangel 14"/>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6" name="Rektangel 15"/>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742712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med röd bakgrund">
    <p:bg>
      <p:bgPr>
        <a:solidFill>
          <a:srgbClr val="D9000F"/>
        </a:solidFill>
        <a:effectLst/>
      </p:bgPr>
    </p:bg>
    <p:spTree>
      <p:nvGrpSpPr>
        <p:cNvPr id="1" name=""/>
        <p:cNvGrpSpPr/>
        <p:nvPr/>
      </p:nvGrpSpPr>
      <p:grpSpPr>
        <a:xfrm>
          <a:off x="0" y="0"/>
          <a:ext cx="0" cy="0"/>
          <a:chOff x="0" y="0"/>
          <a:chExt cx="0" cy="0"/>
        </a:xfrm>
      </p:grpSpPr>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t>2015-11-06</a:t>
            </a:fld>
            <a:endParaRPr lang="sv-SE" sz="1000" dirty="0" smtClean="0">
              <a:solidFill>
                <a:srgbClr val="FFFFFF"/>
              </a:solidFill>
              <a:latin typeface="Arial"/>
              <a:cs typeface="Arial"/>
            </a:endParaRPr>
          </a:p>
          <a:p>
            <a:pPr algn="r"/>
            <a:r>
              <a:rPr lang="sv-SE" sz="900" dirty="0" smtClean="0">
                <a:solidFill>
                  <a:srgbClr val="FFFFFF"/>
                </a:solidFill>
                <a:latin typeface="Arial"/>
                <a:cs typeface="Arial"/>
              </a:rPr>
              <a:t>Sida </a:t>
            </a:r>
            <a:fld id="{DB8626CC-5B25-4DDA-833E-9A441BDD6043}" type="slidenum">
              <a:rPr lang="sv-SE" sz="900" smtClean="0">
                <a:solidFill>
                  <a:srgbClr val="FFFFFF"/>
                </a:solidFill>
                <a:latin typeface="Arial"/>
                <a:cs typeface="Arial"/>
              </a:rPr>
              <a:t>‹#›</a:t>
            </a:fld>
            <a:endParaRPr lang="sv-SE" sz="900" dirty="0">
              <a:solidFill>
                <a:srgbClr val="FFFFFF"/>
              </a:solidFill>
              <a:latin typeface="Arial"/>
              <a:cs typeface="Arial"/>
            </a:endParaRPr>
          </a:p>
        </p:txBody>
      </p:sp>
      <p:sp>
        <p:nvSpPr>
          <p:cNvPr id="18" name="Rektangel 17"/>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smtClean="0"/>
              <a:t>Klicka här för att ändra format</a:t>
            </a:r>
            <a:endParaRPr lang="en-US" dirty="0"/>
          </a:p>
        </p:txBody>
      </p:sp>
      <p:sp>
        <p:nvSpPr>
          <p:cNvPr id="14" name="Content Placeholder 2"/>
          <p:cNvSpPr>
            <a:spLocks noGrp="1"/>
          </p:cNvSpPr>
          <p:nvPr>
            <p:ph idx="1"/>
          </p:nvPr>
        </p:nvSpPr>
        <p:spPr>
          <a:xfrm>
            <a:off x="1100666" y="1600202"/>
            <a:ext cx="7907867" cy="4202113"/>
          </a:xfrm>
          <a:prstGeom prst="rect">
            <a:avLst/>
          </a:prstGeom>
        </p:spPr>
        <p:txBody>
          <a:bodyPr/>
          <a:lstStyle>
            <a:lvl1pP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Tree>
    <p:extLst>
      <p:ext uri="{BB962C8B-B14F-4D97-AF65-F5344CB8AC3E}">
        <p14:creationId xmlns:p14="http://schemas.microsoft.com/office/powerpoint/2010/main" val="3490159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med lila bakgrund">
    <p:bg>
      <p:bgPr>
        <a:solidFill>
          <a:srgbClr val="93006D"/>
        </a:solidFill>
        <a:effectLst/>
      </p:bgPr>
    </p:bg>
    <p:spTree>
      <p:nvGrpSpPr>
        <p:cNvPr id="1" name=""/>
        <p:cNvGrpSpPr/>
        <p:nvPr/>
      </p:nvGrpSpPr>
      <p:grpSpPr>
        <a:xfrm>
          <a:off x="0" y="0"/>
          <a:ext cx="0" cy="0"/>
          <a:chOff x="0" y="0"/>
          <a:chExt cx="0" cy="0"/>
        </a:xfrm>
      </p:grpSpPr>
      <p:sp>
        <p:nvSpPr>
          <p:cNvPr id="18" name="Rektangel 17"/>
          <p:cNvSpPr/>
          <p:nvPr userDrawn="1"/>
        </p:nvSpPr>
        <p:spPr>
          <a:xfrm>
            <a:off x="-1679" y="1"/>
            <a:ext cx="24765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t>2015-11-06</a:t>
            </a:fld>
            <a:endParaRPr lang="sv-SE" sz="1000" dirty="0" smtClean="0">
              <a:solidFill>
                <a:srgbClr val="FFFFFF"/>
              </a:solidFill>
              <a:latin typeface="Arial"/>
              <a:cs typeface="Arial"/>
            </a:endParaRPr>
          </a:p>
          <a:p>
            <a:pPr algn="r"/>
            <a:r>
              <a:rPr lang="sv-SE" sz="900" dirty="0" smtClean="0">
                <a:solidFill>
                  <a:srgbClr val="FFFFFF"/>
                </a:solidFill>
                <a:latin typeface="Arial"/>
                <a:cs typeface="Arial"/>
              </a:rPr>
              <a:t>Sida </a:t>
            </a:r>
            <a:fld id="{DB8626CC-5B25-4DDA-833E-9A441BDD6043}" type="slidenum">
              <a:rPr lang="sv-SE" sz="900" smtClean="0">
                <a:solidFill>
                  <a:srgbClr val="FFFFFF"/>
                </a:solidFill>
                <a:latin typeface="Arial"/>
                <a:cs typeface="Arial"/>
              </a:rPr>
              <a:t>‹#›</a:t>
            </a:fld>
            <a:endParaRPr lang="sv-SE" sz="900" dirty="0">
              <a:solidFill>
                <a:srgbClr val="FFFFFF"/>
              </a:solidFill>
              <a:latin typeface="Arial"/>
              <a:cs typeface="Arial"/>
            </a:endParaRPr>
          </a:p>
        </p:txBody>
      </p:sp>
      <p:sp>
        <p:nvSpPr>
          <p:cNvPr id="14" name="Content Placeholder 2"/>
          <p:cNvSpPr>
            <a:spLocks noGrp="1"/>
          </p:cNvSpPr>
          <p:nvPr>
            <p:ph idx="1"/>
          </p:nvPr>
        </p:nvSpPr>
        <p:spPr>
          <a:xfrm>
            <a:off x="1100666" y="1600202"/>
            <a:ext cx="7907867" cy="4202113"/>
          </a:xfrm>
          <a:prstGeom prst="rect">
            <a:avLst/>
          </a:prstGeom>
        </p:spPr>
        <p:txBody>
          <a:bodyPr/>
          <a:lstStyle>
            <a:lvl1pP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10"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smtClean="0"/>
              <a:t>Klicka här för att ändra format</a:t>
            </a:r>
            <a:endParaRPr lang="en-US" dirty="0"/>
          </a:p>
        </p:txBody>
      </p:sp>
    </p:spTree>
    <p:extLst>
      <p:ext uri="{BB962C8B-B14F-4D97-AF65-F5344CB8AC3E}">
        <p14:creationId xmlns:p14="http://schemas.microsoft.com/office/powerpoint/2010/main" val="4083370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med blå bakgrund">
    <p:bg>
      <p:bgPr>
        <a:solidFill>
          <a:srgbClr val="0F81D3"/>
        </a:solidFill>
        <a:effectLst/>
      </p:bgPr>
    </p:bg>
    <p:spTree>
      <p:nvGrpSpPr>
        <p:cNvPr id="1" name=""/>
        <p:cNvGrpSpPr/>
        <p:nvPr/>
      </p:nvGrpSpPr>
      <p:grpSpPr>
        <a:xfrm>
          <a:off x="0" y="0"/>
          <a:ext cx="0" cy="0"/>
          <a:chOff x="0" y="0"/>
          <a:chExt cx="0" cy="0"/>
        </a:xfrm>
      </p:grpSpPr>
      <p:sp>
        <p:nvSpPr>
          <p:cNvPr id="18" name="Rektangel 17"/>
          <p:cNvSpPr/>
          <p:nvPr userDrawn="1"/>
        </p:nvSpPr>
        <p:spPr>
          <a:xfrm>
            <a:off x="-1679" y="1"/>
            <a:ext cx="24765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t>2015-11-06</a:t>
            </a:fld>
            <a:endParaRPr lang="sv-SE" sz="1000" dirty="0" smtClean="0">
              <a:solidFill>
                <a:srgbClr val="FFFFFF"/>
              </a:solidFill>
              <a:latin typeface="Arial"/>
              <a:cs typeface="Arial"/>
            </a:endParaRPr>
          </a:p>
          <a:p>
            <a:pPr algn="r"/>
            <a:r>
              <a:rPr lang="sv-SE" sz="900" dirty="0" smtClean="0">
                <a:solidFill>
                  <a:srgbClr val="FFFFFF"/>
                </a:solidFill>
                <a:latin typeface="Arial"/>
                <a:cs typeface="Arial"/>
              </a:rPr>
              <a:t>Sida </a:t>
            </a:r>
            <a:fld id="{DB8626CC-5B25-4DDA-833E-9A441BDD6043}" type="slidenum">
              <a:rPr lang="sv-SE" sz="900" smtClean="0">
                <a:solidFill>
                  <a:srgbClr val="FFFFFF"/>
                </a:solidFill>
                <a:latin typeface="Arial"/>
                <a:cs typeface="Arial"/>
              </a:rPr>
              <a:t>‹#›</a:t>
            </a:fld>
            <a:endParaRPr lang="sv-SE" sz="900" dirty="0">
              <a:solidFill>
                <a:srgbClr val="FFFFFF"/>
              </a:solidFill>
              <a:latin typeface="Arial"/>
              <a:cs typeface="Arial"/>
            </a:endParaRPr>
          </a:p>
        </p:txBody>
      </p:sp>
      <p:sp>
        <p:nvSpPr>
          <p:cNvPr id="11" name="Content Placeholder 2"/>
          <p:cNvSpPr>
            <a:spLocks noGrp="1"/>
          </p:cNvSpPr>
          <p:nvPr>
            <p:ph idx="1"/>
          </p:nvPr>
        </p:nvSpPr>
        <p:spPr>
          <a:xfrm>
            <a:off x="1100666" y="1600202"/>
            <a:ext cx="7907867" cy="4202113"/>
          </a:xfrm>
          <a:prstGeom prst="rect">
            <a:avLst/>
          </a:prstGeom>
        </p:spPr>
        <p:txBody>
          <a:bodyPr/>
          <a:lstStyle>
            <a:lvl1pP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12"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smtClean="0"/>
              <a:t>Klicka här för att ändra format</a:t>
            </a:r>
            <a:endParaRPr lang="en-US" dirty="0"/>
          </a:p>
        </p:txBody>
      </p:sp>
    </p:spTree>
    <p:extLst>
      <p:ext uri="{BB962C8B-B14F-4D97-AF65-F5344CB8AC3E}">
        <p14:creationId xmlns:p14="http://schemas.microsoft.com/office/powerpoint/2010/main" val="3187052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med grön bakgrund">
    <p:bg>
      <p:bgPr>
        <a:solidFill>
          <a:srgbClr val="65AE1E"/>
        </a:solidFill>
        <a:effectLst/>
      </p:bgPr>
    </p:bg>
    <p:spTree>
      <p:nvGrpSpPr>
        <p:cNvPr id="1" name=""/>
        <p:cNvGrpSpPr/>
        <p:nvPr/>
      </p:nvGrpSpPr>
      <p:grpSpPr>
        <a:xfrm>
          <a:off x="0" y="0"/>
          <a:ext cx="0" cy="0"/>
          <a:chOff x="0" y="0"/>
          <a:chExt cx="0" cy="0"/>
        </a:xfrm>
      </p:grpSpPr>
      <p:sp>
        <p:nvSpPr>
          <p:cNvPr id="18" name="Rektangel 17"/>
          <p:cNvSpPr/>
          <p:nvPr userDrawn="1"/>
        </p:nvSpPr>
        <p:spPr>
          <a:xfrm>
            <a:off x="-1679" y="1"/>
            <a:ext cx="24765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5" name="textruta 14"/>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t>2015-11-06</a:t>
            </a:fld>
            <a:endParaRPr lang="sv-SE" sz="1000" dirty="0" smtClean="0">
              <a:solidFill>
                <a:srgbClr val="FFFFFF"/>
              </a:solidFill>
              <a:latin typeface="Arial"/>
              <a:cs typeface="Arial"/>
            </a:endParaRPr>
          </a:p>
          <a:p>
            <a:pPr algn="r"/>
            <a:r>
              <a:rPr lang="sv-SE" sz="900" dirty="0" smtClean="0">
                <a:solidFill>
                  <a:srgbClr val="FFFFFF"/>
                </a:solidFill>
                <a:latin typeface="Arial"/>
                <a:cs typeface="Arial"/>
              </a:rPr>
              <a:t>Sida </a:t>
            </a:r>
            <a:fld id="{DB8626CC-5B25-4DDA-833E-9A441BDD6043}" type="slidenum">
              <a:rPr lang="sv-SE" sz="900" smtClean="0">
                <a:solidFill>
                  <a:srgbClr val="FFFFFF"/>
                </a:solidFill>
                <a:latin typeface="Arial"/>
                <a:cs typeface="Arial"/>
              </a:rPr>
              <a:t>‹#›</a:t>
            </a:fld>
            <a:endParaRPr lang="sv-SE" sz="900" dirty="0">
              <a:solidFill>
                <a:srgbClr val="FFFFFF"/>
              </a:solidFill>
              <a:latin typeface="Arial"/>
              <a:cs typeface="Arial"/>
            </a:endParaRPr>
          </a:p>
        </p:txBody>
      </p:sp>
      <p:sp>
        <p:nvSpPr>
          <p:cNvPr id="11" name="Content Placeholder 2"/>
          <p:cNvSpPr>
            <a:spLocks noGrp="1"/>
          </p:cNvSpPr>
          <p:nvPr>
            <p:ph idx="1"/>
          </p:nvPr>
        </p:nvSpPr>
        <p:spPr>
          <a:xfrm>
            <a:off x="1100666" y="1600202"/>
            <a:ext cx="7907867" cy="4202113"/>
          </a:xfrm>
          <a:prstGeom prst="rect">
            <a:avLst/>
          </a:prstGeom>
        </p:spPr>
        <p:txBody>
          <a:bodyPr/>
          <a:lstStyle>
            <a:lvl1pPr>
              <a:defRPr sz="2000" b="0">
                <a:solidFill>
                  <a:srgbClr val="FFFFFF"/>
                </a:solidFill>
                <a:latin typeface="Arial"/>
                <a:cs typeface="Arial"/>
              </a:defRPr>
            </a:lvl1pPr>
            <a:lvl2pPr>
              <a:defRPr sz="1800">
                <a:solidFill>
                  <a:srgbClr val="FFFFFF"/>
                </a:solidFill>
                <a:latin typeface="Arial"/>
                <a:cs typeface="Arial"/>
              </a:defRPr>
            </a:lvl2pPr>
            <a:lvl3pPr>
              <a:defRPr sz="1600">
                <a:solidFill>
                  <a:srgbClr val="FFFFFF"/>
                </a:solidFill>
                <a:latin typeface="Arial"/>
                <a:cs typeface="Arial"/>
              </a:defRPr>
            </a:lvl3pPr>
            <a:lvl4pPr>
              <a:defRPr sz="1400">
                <a:solidFill>
                  <a:srgbClr val="FFFFFF"/>
                </a:solidFill>
                <a:latin typeface="Arial"/>
                <a:cs typeface="Arial"/>
              </a:defRPr>
            </a:lvl4pPr>
            <a:lvl5pPr>
              <a:defRPr sz="1200">
                <a:solidFill>
                  <a:srgbClr val="FFFFFF"/>
                </a:solidFill>
                <a:latin typeface="Arial"/>
                <a:cs typeface="Aria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12" name="Title 1"/>
          <p:cNvSpPr>
            <a:spLocks noGrp="1"/>
          </p:cNvSpPr>
          <p:nvPr>
            <p:ph type="title"/>
          </p:nvPr>
        </p:nvSpPr>
        <p:spPr>
          <a:xfrm>
            <a:off x="1100666" y="274639"/>
            <a:ext cx="7907867" cy="1143000"/>
          </a:xfrm>
          <a:prstGeom prst="rect">
            <a:avLst/>
          </a:prstGeom>
        </p:spPr>
        <p:txBody>
          <a:bodyPr anchor="b"/>
          <a:lstStyle>
            <a:lvl1pPr>
              <a:defRPr>
                <a:solidFill>
                  <a:srgbClr val="FFFFFF"/>
                </a:solidFill>
              </a:defRPr>
            </a:lvl1pPr>
          </a:lstStyle>
          <a:p>
            <a:r>
              <a:rPr lang="sv-SE" dirty="0" smtClean="0"/>
              <a:t>Klicka här för att ändra format</a:t>
            </a:r>
            <a:endParaRPr lang="en-US" dirty="0"/>
          </a:p>
        </p:txBody>
      </p:sp>
    </p:spTree>
    <p:extLst>
      <p:ext uri="{BB962C8B-B14F-4D97-AF65-F5344CB8AC3E}">
        <p14:creationId xmlns:p14="http://schemas.microsoft.com/office/powerpoint/2010/main" val="2176201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 sida med röd bakgrund">
    <p:bg>
      <p:bgPr>
        <a:solidFill>
          <a:srgbClr val="D9000F"/>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113585" y="1122364"/>
            <a:ext cx="7006431" cy="2219324"/>
          </a:xfrm>
          <a:prstGeom prst="rect">
            <a:avLst/>
          </a:prstGeom>
        </p:spPr>
        <p:txBody>
          <a:bodyPr anchor="b">
            <a:normAutofit/>
          </a:bodyPr>
          <a:lstStyle>
            <a:lvl1pPr algn="l">
              <a:defRPr sz="4800">
                <a:solidFill>
                  <a:srgbClr val="FFFFFF"/>
                </a:solidFill>
              </a:defRPr>
            </a:lvl1pPr>
          </a:lstStyle>
          <a:p>
            <a:r>
              <a:rPr lang="sv-SE" dirty="0" smtClean="0"/>
              <a:t>Klicka här för att ändra format</a:t>
            </a:r>
            <a:endParaRPr lang="en-US" dirty="0"/>
          </a:p>
        </p:txBody>
      </p:sp>
      <p:sp>
        <p:nvSpPr>
          <p:cNvPr id="5" name="Subtitle 2"/>
          <p:cNvSpPr>
            <a:spLocks noGrp="1"/>
          </p:cNvSpPr>
          <p:nvPr>
            <p:ph type="subTitle" idx="1"/>
          </p:nvPr>
        </p:nvSpPr>
        <p:spPr>
          <a:xfrm>
            <a:off x="1113585" y="3476625"/>
            <a:ext cx="7006431" cy="1781175"/>
          </a:xfrm>
          <a:prstGeom prst="rect">
            <a:avLst/>
          </a:prstGeom>
        </p:spPr>
        <p:txBody>
          <a:bodyPr>
            <a:normAutofit/>
          </a:bodyPr>
          <a:lstStyle>
            <a:lvl1pPr marL="0" indent="0" algn="l">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en-US" dirty="0"/>
          </a:p>
        </p:txBody>
      </p:sp>
      <p:sp>
        <p:nvSpPr>
          <p:cNvPr id="6" name="Rektangel 5"/>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34171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1856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 sida med lila bakgrund">
    <p:bg>
      <p:bgPr>
        <a:solidFill>
          <a:srgbClr val="93006D"/>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113585" y="1122364"/>
            <a:ext cx="7006431" cy="2219324"/>
          </a:xfrm>
          <a:prstGeom prst="rect">
            <a:avLst/>
          </a:prstGeom>
        </p:spPr>
        <p:txBody>
          <a:bodyPr anchor="b">
            <a:normAutofit/>
          </a:bodyPr>
          <a:lstStyle>
            <a:lvl1pPr algn="l">
              <a:defRPr sz="4800">
                <a:solidFill>
                  <a:srgbClr val="FFFFFF"/>
                </a:solidFill>
              </a:defRPr>
            </a:lvl1pPr>
          </a:lstStyle>
          <a:p>
            <a:r>
              <a:rPr lang="sv-SE" dirty="0" smtClean="0"/>
              <a:t>Klicka här för att ändra format</a:t>
            </a:r>
            <a:endParaRPr lang="en-US" dirty="0"/>
          </a:p>
        </p:txBody>
      </p:sp>
      <p:sp>
        <p:nvSpPr>
          <p:cNvPr id="5" name="Subtitle 2"/>
          <p:cNvSpPr>
            <a:spLocks noGrp="1"/>
          </p:cNvSpPr>
          <p:nvPr>
            <p:ph type="subTitle" idx="1"/>
          </p:nvPr>
        </p:nvSpPr>
        <p:spPr>
          <a:xfrm>
            <a:off x="1113585" y="3476625"/>
            <a:ext cx="7006431" cy="1781175"/>
          </a:xfrm>
          <a:prstGeom prst="rect">
            <a:avLst/>
          </a:prstGeom>
        </p:spPr>
        <p:txBody>
          <a:bodyPr>
            <a:normAutofit/>
          </a:bodyPr>
          <a:lstStyle>
            <a:lvl1pPr marL="0" indent="0" algn="l">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en-US" dirty="0"/>
          </a:p>
        </p:txBody>
      </p:sp>
      <p:sp>
        <p:nvSpPr>
          <p:cNvPr id="6" name="Rektangel 5"/>
          <p:cNvSpPr/>
          <p:nvPr userDrawn="1"/>
        </p:nvSpPr>
        <p:spPr>
          <a:xfrm>
            <a:off x="-1679" y="1"/>
            <a:ext cx="24765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3357" y="1371600"/>
            <a:ext cx="24765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3357" y="2743199"/>
            <a:ext cx="24765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3357" y="4114798"/>
            <a:ext cx="24765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3357" y="5486399"/>
            <a:ext cx="24765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515518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 sida med blå bakgrund">
    <p:bg>
      <p:bgPr>
        <a:solidFill>
          <a:srgbClr val="0F81D3"/>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113585" y="1122364"/>
            <a:ext cx="7006431" cy="2219324"/>
          </a:xfrm>
          <a:prstGeom prst="rect">
            <a:avLst/>
          </a:prstGeom>
        </p:spPr>
        <p:txBody>
          <a:bodyPr anchor="b">
            <a:normAutofit/>
          </a:bodyPr>
          <a:lstStyle>
            <a:lvl1pPr algn="l">
              <a:defRPr sz="4800">
                <a:solidFill>
                  <a:srgbClr val="FFFFFF"/>
                </a:solidFill>
              </a:defRPr>
            </a:lvl1pPr>
          </a:lstStyle>
          <a:p>
            <a:r>
              <a:rPr lang="sv-SE" dirty="0" smtClean="0"/>
              <a:t>Klicka här för att ändra format</a:t>
            </a:r>
            <a:endParaRPr lang="en-US" dirty="0"/>
          </a:p>
        </p:txBody>
      </p:sp>
      <p:sp>
        <p:nvSpPr>
          <p:cNvPr id="5" name="Subtitle 2"/>
          <p:cNvSpPr>
            <a:spLocks noGrp="1"/>
          </p:cNvSpPr>
          <p:nvPr>
            <p:ph type="subTitle" idx="1"/>
          </p:nvPr>
        </p:nvSpPr>
        <p:spPr>
          <a:xfrm>
            <a:off x="1113585" y="3476625"/>
            <a:ext cx="7006431" cy="1781175"/>
          </a:xfrm>
          <a:prstGeom prst="rect">
            <a:avLst/>
          </a:prstGeom>
        </p:spPr>
        <p:txBody>
          <a:bodyPr>
            <a:normAutofit/>
          </a:bodyPr>
          <a:lstStyle>
            <a:lvl1pPr marL="0" indent="0" algn="l">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en-US" dirty="0"/>
          </a:p>
        </p:txBody>
      </p:sp>
      <p:sp>
        <p:nvSpPr>
          <p:cNvPr id="6" name="Rektangel 5"/>
          <p:cNvSpPr/>
          <p:nvPr userDrawn="1"/>
        </p:nvSpPr>
        <p:spPr>
          <a:xfrm>
            <a:off x="-1679" y="1"/>
            <a:ext cx="24765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3357" y="1371600"/>
            <a:ext cx="24765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3357" y="2743199"/>
            <a:ext cx="24765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3357" y="4114798"/>
            <a:ext cx="24765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3357" y="5486399"/>
            <a:ext cx="24765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33653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örsta sida med grön bakgrund">
    <p:bg>
      <p:bgPr>
        <a:solidFill>
          <a:srgbClr val="65AE1E"/>
        </a:solid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1113585" y="1122364"/>
            <a:ext cx="7006431" cy="2219324"/>
          </a:xfrm>
          <a:prstGeom prst="rect">
            <a:avLst/>
          </a:prstGeom>
        </p:spPr>
        <p:txBody>
          <a:bodyPr anchor="b">
            <a:normAutofit/>
          </a:bodyPr>
          <a:lstStyle>
            <a:lvl1pPr algn="l">
              <a:defRPr sz="4800">
                <a:solidFill>
                  <a:srgbClr val="FFFFFF"/>
                </a:solidFill>
              </a:defRPr>
            </a:lvl1pPr>
          </a:lstStyle>
          <a:p>
            <a:r>
              <a:rPr lang="sv-SE" dirty="0" smtClean="0"/>
              <a:t>Klicka här för att ändra format</a:t>
            </a:r>
            <a:endParaRPr lang="en-US" dirty="0"/>
          </a:p>
        </p:txBody>
      </p:sp>
      <p:sp>
        <p:nvSpPr>
          <p:cNvPr id="5" name="Subtitle 2"/>
          <p:cNvSpPr>
            <a:spLocks noGrp="1"/>
          </p:cNvSpPr>
          <p:nvPr>
            <p:ph type="subTitle" idx="1"/>
          </p:nvPr>
        </p:nvSpPr>
        <p:spPr>
          <a:xfrm>
            <a:off x="1113585" y="3476625"/>
            <a:ext cx="7006431" cy="1781175"/>
          </a:xfrm>
          <a:prstGeom prst="rect">
            <a:avLst/>
          </a:prstGeom>
        </p:spPr>
        <p:txBody>
          <a:bodyPr>
            <a:normAutofit/>
          </a:bodyPr>
          <a:lstStyle>
            <a:lvl1pPr marL="0" indent="0" algn="l">
              <a:buNone/>
              <a:defRPr sz="20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smtClean="0"/>
              <a:t>Klicka här för att ändra format på underrubrik i bakgrunden</a:t>
            </a:r>
            <a:endParaRPr lang="en-US" dirty="0"/>
          </a:p>
        </p:txBody>
      </p:sp>
      <p:sp>
        <p:nvSpPr>
          <p:cNvPr id="6" name="Rektangel 5"/>
          <p:cNvSpPr/>
          <p:nvPr userDrawn="1"/>
        </p:nvSpPr>
        <p:spPr>
          <a:xfrm>
            <a:off x="-1679" y="1"/>
            <a:ext cx="24765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7" name="Rektangel 6"/>
          <p:cNvSpPr/>
          <p:nvPr userDrawn="1"/>
        </p:nvSpPr>
        <p:spPr>
          <a:xfrm>
            <a:off x="-3357" y="1371600"/>
            <a:ext cx="24765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8" name="Rektangel 7"/>
          <p:cNvSpPr/>
          <p:nvPr userDrawn="1"/>
        </p:nvSpPr>
        <p:spPr>
          <a:xfrm>
            <a:off x="-3357" y="2743199"/>
            <a:ext cx="24765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9" name="Rektangel 8"/>
          <p:cNvSpPr/>
          <p:nvPr userDrawn="1"/>
        </p:nvSpPr>
        <p:spPr>
          <a:xfrm>
            <a:off x="-3357" y="4114798"/>
            <a:ext cx="24765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0" name="Rektangel 9"/>
          <p:cNvSpPr/>
          <p:nvPr userDrawn="1"/>
        </p:nvSpPr>
        <p:spPr>
          <a:xfrm>
            <a:off x="-3357" y="5486399"/>
            <a:ext cx="24765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7041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rödtext - Röd bård">
    <p:spTree>
      <p:nvGrpSpPr>
        <p:cNvPr id="1" name=""/>
        <p:cNvGrpSpPr/>
        <p:nvPr/>
      </p:nvGrpSpPr>
      <p:grpSpPr>
        <a:xfrm>
          <a:off x="0" y="0"/>
          <a:ext cx="0" cy="0"/>
          <a:chOff x="0" y="0"/>
          <a:chExt cx="0" cy="0"/>
        </a:xfrm>
      </p:grpSpPr>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270" y="5994399"/>
            <a:ext cx="672656" cy="662825"/>
          </a:xfrm>
          <a:prstGeom prst="rect">
            <a:avLst/>
          </a:prstGeom>
        </p:spPr>
      </p:pic>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t>2015-11-06</a:t>
            </a:fld>
            <a:endParaRPr lang="sv-SE" sz="1000" dirty="0" smtClean="0">
              <a:solidFill>
                <a:schemeClr val="tx1"/>
              </a:solidFill>
              <a:latin typeface="Arial"/>
              <a:cs typeface="Arial"/>
            </a:endParaRPr>
          </a:p>
          <a:p>
            <a:pPr algn="r"/>
            <a:r>
              <a:rPr lang="sv-SE" sz="900" dirty="0" smtClean="0">
                <a:solidFill>
                  <a:schemeClr val="tx1"/>
                </a:solidFill>
                <a:latin typeface="Arial"/>
                <a:cs typeface="Arial"/>
              </a:rPr>
              <a:t>Sida </a:t>
            </a:r>
            <a:fld id="{DB8626CC-5B25-4DDA-833E-9A441BDD6043}" type="slidenum">
              <a:rPr lang="sv-SE" sz="900" smtClean="0">
                <a:solidFill>
                  <a:schemeClr val="tx1"/>
                </a:solidFill>
                <a:latin typeface="Arial"/>
                <a:cs typeface="Arial"/>
              </a:rPr>
              <a:t>‹#›</a:t>
            </a:fld>
            <a:endParaRPr lang="sv-SE" sz="900" dirty="0">
              <a:solidFill>
                <a:schemeClr val="tx1"/>
              </a:solidFill>
              <a:latin typeface="Arial"/>
              <a:cs typeface="Arial"/>
            </a:endParaRPr>
          </a:p>
        </p:txBody>
      </p:sp>
      <p:sp>
        <p:nvSpPr>
          <p:cNvPr id="18" name="Rektangel 17"/>
          <p:cNvSpPr/>
          <p:nvPr userDrawn="1"/>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itle 1"/>
          <p:cNvSpPr>
            <a:spLocks noGrp="1"/>
          </p:cNvSpPr>
          <p:nvPr>
            <p:ph type="title"/>
          </p:nvPr>
        </p:nvSpPr>
        <p:spPr>
          <a:xfrm>
            <a:off x="1100666" y="274639"/>
            <a:ext cx="7907867" cy="1143000"/>
          </a:xfrm>
          <a:prstGeom prst="rect">
            <a:avLst/>
          </a:prstGeom>
        </p:spPr>
        <p:txBody>
          <a:bodyPr anchor="b"/>
          <a:lstStyle/>
          <a:p>
            <a:r>
              <a:rPr lang="sv-SE" dirty="0" smtClean="0"/>
              <a:t>Klicka här för att ändra format</a:t>
            </a:r>
            <a:endParaRPr lang="en-US" dirty="0"/>
          </a:p>
        </p:txBody>
      </p:sp>
      <p:sp>
        <p:nvSpPr>
          <p:cNvPr id="14" name="Content Placeholder 2"/>
          <p:cNvSpPr>
            <a:spLocks noGrp="1"/>
          </p:cNvSpPr>
          <p:nvPr>
            <p:ph idx="1"/>
          </p:nvPr>
        </p:nvSpPr>
        <p:spPr>
          <a:xfrm>
            <a:off x="1100666" y="1600202"/>
            <a:ext cx="7907867" cy="4202113"/>
          </a:xfrm>
          <a:prstGeom prst="rect">
            <a:avLst/>
          </a:prstGeom>
        </p:spPr>
        <p:txBody>
          <a:bodyPr/>
          <a:lstStyle>
            <a:lvl1pP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Tree>
    <p:extLst>
      <p:ext uri="{BB962C8B-B14F-4D97-AF65-F5344CB8AC3E}">
        <p14:creationId xmlns:p14="http://schemas.microsoft.com/office/powerpoint/2010/main" val="3411300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brödtext - Lila bård">
    <p:spTree>
      <p:nvGrpSpPr>
        <p:cNvPr id="1" name=""/>
        <p:cNvGrpSpPr/>
        <p:nvPr/>
      </p:nvGrpSpPr>
      <p:grpSpPr>
        <a:xfrm>
          <a:off x="0" y="0"/>
          <a:ext cx="0" cy="0"/>
          <a:chOff x="0" y="0"/>
          <a:chExt cx="0" cy="0"/>
        </a:xfrm>
      </p:grpSpPr>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270" y="5994399"/>
            <a:ext cx="672656" cy="662825"/>
          </a:xfrm>
          <a:prstGeom prst="rect">
            <a:avLst/>
          </a:prstGeom>
        </p:spPr>
      </p:pic>
      <p:sp>
        <p:nvSpPr>
          <p:cNvPr id="18" name="Rektangel 17"/>
          <p:cNvSpPr/>
          <p:nvPr userDrawn="1"/>
        </p:nvSpPr>
        <p:spPr>
          <a:xfrm>
            <a:off x="-1679" y="1"/>
            <a:ext cx="247650" cy="1371600"/>
          </a:xfrm>
          <a:prstGeom prst="rect">
            <a:avLst/>
          </a:prstGeom>
          <a:solidFill>
            <a:srgbClr val="C736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5C0C6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6348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6600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9300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textruta 12"/>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t>2015-11-06</a:t>
            </a:fld>
            <a:endParaRPr lang="sv-SE" sz="1000" dirty="0" smtClean="0">
              <a:solidFill>
                <a:schemeClr val="tx1"/>
              </a:solidFill>
              <a:latin typeface="Arial"/>
              <a:cs typeface="Arial"/>
            </a:endParaRPr>
          </a:p>
          <a:p>
            <a:pPr algn="r"/>
            <a:r>
              <a:rPr lang="sv-SE" sz="900" dirty="0" smtClean="0">
                <a:solidFill>
                  <a:schemeClr val="tx1"/>
                </a:solidFill>
                <a:latin typeface="Arial"/>
                <a:cs typeface="Arial"/>
              </a:rPr>
              <a:t>Sida </a:t>
            </a:r>
            <a:fld id="{DB8626CC-5B25-4DDA-833E-9A441BDD6043}" type="slidenum">
              <a:rPr lang="sv-SE" sz="900" smtClean="0">
                <a:solidFill>
                  <a:schemeClr val="tx1"/>
                </a:solidFill>
                <a:latin typeface="Arial"/>
                <a:cs typeface="Arial"/>
              </a:rPr>
              <a:t>‹#›</a:t>
            </a:fld>
            <a:endParaRPr lang="sv-SE" sz="900" dirty="0">
              <a:solidFill>
                <a:schemeClr val="tx1"/>
              </a:solidFill>
              <a:latin typeface="Arial"/>
              <a:cs typeface="Arial"/>
            </a:endParaRPr>
          </a:p>
        </p:txBody>
      </p:sp>
      <p:sp>
        <p:nvSpPr>
          <p:cNvPr id="23" name="Content Placeholder 2"/>
          <p:cNvSpPr>
            <a:spLocks noGrp="1"/>
          </p:cNvSpPr>
          <p:nvPr>
            <p:ph idx="1"/>
          </p:nvPr>
        </p:nvSpPr>
        <p:spPr>
          <a:xfrm>
            <a:off x="1100666" y="1600202"/>
            <a:ext cx="7907867" cy="4202113"/>
          </a:xfrm>
          <a:prstGeom prst="rect">
            <a:avLst/>
          </a:prstGeom>
        </p:spPr>
        <p:txBody>
          <a:bodyPr/>
          <a:lstStyle>
            <a:lvl1pP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12" name="Title 1"/>
          <p:cNvSpPr>
            <a:spLocks noGrp="1"/>
          </p:cNvSpPr>
          <p:nvPr>
            <p:ph type="title"/>
          </p:nvPr>
        </p:nvSpPr>
        <p:spPr>
          <a:xfrm>
            <a:off x="1100666" y="274639"/>
            <a:ext cx="7907867" cy="1143000"/>
          </a:xfrm>
          <a:prstGeom prst="rect">
            <a:avLst/>
          </a:prstGeom>
        </p:spPr>
        <p:txBody>
          <a:bodyPr anchor="b"/>
          <a:lstStyle/>
          <a:p>
            <a:r>
              <a:rPr lang="sv-SE" dirty="0" smtClean="0"/>
              <a:t>Klicka här för att ändra format</a:t>
            </a:r>
            <a:endParaRPr lang="en-US" dirty="0"/>
          </a:p>
        </p:txBody>
      </p:sp>
    </p:spTree>
    <p:extLst>
      <p:ext uri="{BB962C8B-B14F-4D97-AF65-F5344CB8AC3E}">
        <p14:creationId xmlns:p14="http://schemas.microsoft.com/office/powerpoint/2010/main" val="73223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brödtext - Blå bård">
    <p:spTree>
      <p:nvGrpSpPr>
        <p:cNvPr id="1" name=""/>
        <p:cNvGrpSpPr/>
        <p:nvPr/>
      </p:nvGrpSpPr>
      <p:grpSpPr>
        <a:xfrm>
          <a:off x="0" y="0"/>
          <a:ext cx="0" cy="0"/>
          <a:chOff x="0" y="0"/>
          <a:chExt cx="0" cy="0"/>
        </a:xfrm>
      </p:grpSpPr>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270" y="5994399"/>
            <a:ext cx="672656" cy="662825"/>
          </a:xfrm>
          <a:prstGeom prst="rect">
            <a:avLst/>
          </a:prstGeom>
        </p:spPr>
      </p:pic>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t>2015-11-06</a:t>
            </a:fld>
            <a:endParaRPr lang="sv-SE" sz="1000" dirty="0" smtClean="0">
              <a:solidFill>
                <a:schemeClr val="tx1"/>
              </a:solidFill>
              <a:latin typeface="Arial"/>
              <a:cs typeface="Arial"/>
            </a:endParaRPr>
          </a:p>
          <a:p>
            <a:pPr algn="r"/>
            <a:r>
              <a:rPr lang="sv-SE" sz="900" dirty="0" smtClean="0">
                <a:solidFill>
                  <a:schemeClr val="tx1"/>
                </a:solidFill>
                <a:latin typeface="Arial"/>
                <a:cs typeface="Arial"/>
              </a:rPr>
              <a:t>Sida </a:t>
            </a:r>
            <a:fld id="{DB8626CC-5B25-4DDA-833E-9A441BDD6043}" type="slidenum">
              <a:rPr lang="sv-SE" sz="900" smtClean="0">
                <a:solidFill>
                  <a:schemeClr val="tx1"/>
                </a:solidFill>
                <a:latin typeface="Arial"/>
                <a:cs typeface="Arial"/>
              </a:rPr>
              <a:t>‹#›</a:t>
            </a:fld>
            <a:endParaRPr lang="sv-SE" sz="900" dirty="0">
              <a:solidFill>
                <a:schemeClr val="tx1"/>
              </a:solidFill>
              <a:latin typeface="Arial"/>
              <a:cs typeface="Arial"/>
            </a:endParaRPr>
          </a:p>
        </p:txBody>
      </p:sp>
      <p:sp>
        <p:nvSpPr>
          <p:cNvPr id="18" name="Rektangel 17"/>
          <p:cNvSpPr/>
          <p:nvPr userDrawn="1"/>
        </p:nvSpPr>
        <p:spPr>
          <a:xfrm>
            <a:off x="-1679" y="1"/>
            <a:ext cx="247650" cy="1371600"/>
          </a:xfrm>
          <a:prstGeom prst="rect">
            <a:avLst/>
          </a:prstGeom>
          <a:solidFill>
            <a:srgbClr val="40A4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0953A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4B8EC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08497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0F81D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100666" y="1600202"/>
            <a:ext cx="7907867" cy="4202113"/>
          </a:xfrm>
          <a:prstGeom prst="rect">
            <a:avLst/>
          </a:prstGeom>
        </p:spPr>
        <p:txBody>
          <a:bodyPr/>
          <a:lstStyle>
            <a:lvl1pP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13" name="Title 1"/>
          <p:cNvSpPr>
            <a:spLocks noGrp="1"/>
          </p:cNvSpPr>
          <p:nvPr>
            <p:ph type="title"/>
          </p:nvPr>
        </p:nvSpPr>
        <p:spPr>
          <a:xfrm>
            <a:off x="1100666" y="274639"/>
            <a:ext cx="7907867" cy="1143000"/>
          </a:xfrm>
          <a:prstGeom prst="rect">
            <a:avLst/>
          </a:prstGeom>
        </p:spPr>
        <p:txBody>
          <a:bodyPr anchor="b"/>
          <a:lstStyle/>
          <a:p>
            <a:r>
              <a:rPr lang="sv-SE" dirty="0" smtClean="0"/>
              <a:t>Klicka här för att ändra format</a:t>
            </a:r>
            <a:endParaRPr lang="en-US" dirty="0"/>
          </a:p>
        </p:txBody>
      </p:sp>
    </p:spTree>
    <p:extLst>
      <p:ext uri="{BB962C8B-B14F-4D97-AF65-F5344CB8AC3E}">
        <p14:creationId xmlns:p14="http://schemas.microsoft.com/office/powerpoint/2010/main" val="662777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och brödtext - Grön bård">
    <p:spTree>
      <p:nvGrpSpPr>
        <p:cNvPr id="1" name=""/>
        <p:cNvGrpSpPr/>
        <p:nvPr/>
      </p:nvGrpSpPr>
      <p:grpSpPr>
        <a:xfrm>
          <a:off x="0" y="0"/>
          <a:ext cx="0" cy="0"/>
          <a:chOff x="0" y="0"/>
          <a:chExt cx="0" cy="0"/>
        </a:xfrm>
      </p:grpSpPr>
      <p:pic>
        <p:nvPicPr>
          <p:cNvPr id="11" name="Bildobjekt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270" y="5994399"/>
            <a:ext cx="672656" cy="662825"/>
          </a:xfrm>
          <a:prstGeom prst="rect">
            <a:avLst/>
          </a:prstGeom>
        </p:spPr>
      </p:pic>
      <p:sp>
        <p:nvSpPr>
          <p:cNvPr id="12" name="textruta 11"/>
          <p:cNvSpPr txBox="1"/>
          <p:nvPr userDrawn="1"/>
        </p:nvSpPr>
        <p:spPr>
          <a:xfrm>
            <a:off x="6706924"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t>2015-11-06</a:t>
            </a:fld>
            <a:endParaRPr lang="sv-SE" sz="1000" dirty="0" smtClean="0">
              <a:solidFill>
                <a:schemeClr val="tx1"/>
              </a:solidFill>
              <a:latin typeface="Arial"/>
              <a:cs typeface="Arial"/>
            </a:endParaRPr>
          </a:p>
          <a:p>
            <a:pPr algn="r"/>
            <a:r>
              <a:rPr lang="sv-SE" sz="900" dirty="0" smtClean="0">
                <a:solidFill>
                  <a:schemeClr val="tx1"/>
                </a:solidFill>
                <a:latin typeface="Arial"/>
                <a:cs typeface="Arial"/>
              </a:rPr>
              <a:t>Sida </a:t>
            </a:r>
            <a:fld id="{DB8626CC-5B25-4DDA-833E-9A441BDD6043}" type="slidenum">
              <a:rPr lang="sv-SE" sz="900" smtClean="0">
                <a:solidFill>
                  <a:schemeClr val="tx1"/>
                </a:solidFill>
                <a:latin typeface="Arial"/>
                <a:cs typeface="Arial"/>
              </a:rPr>
              <a:t>‹#›</a:t>
            </a:fld>
            <a:endParaRPr lang="sv-SE" sz="900" dirty="0">
              <a:solidFill>
                <a:schemeClr val="tx1"/>
              </a:solidFill>
              <a:latin typeface="Arial"/>
              <a:cs typeface="Arial"/>
            </a:endParaRPr>
          </a:p>
        </p:txBody>
      </p:sp>
      <p:sp>
        <p:nvSpPr>
          <p:cNvPr id="18" name="Rektangel 17"/>
          <p:cNvSpPr/>
          <p:nvPr userDrawn="1"/>
        </p:nvSpPr>
        <p:spPr>
          <a:xfrm>
            <a:off x="-1679" y="1"/>
            <a:ext cx="247650" cy="1371600"/>
          </a:xfrm>
          <a:prstGeom prst="rect">
            <a:avLst/>
          </a:prstGeom>
          <a:solidFill>
            <a:srgbClr val="A1C30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9" name="Rektangel 18"/>
          <p:cNvSpPr/>
          <p:nvPr userDrawn="1"/>
        </p:nvSpPr>
        <p:spPr>
          <a:xfrm>
            <a:off x="-3357" y="1371600"/>
            <a:ext cx="247650" cy="1371600"/>
          </a:xfrm>
          <a:prstGeom prst="rect">
            <a:avLst/>
          </a:prstGeom>
          <a:solidFill>
            <a:srgbClr val="199A2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0" name="Rektangel 19"/>
          <p:cNvSpPr/>
          <p:nvPr userDrawn="1"/>
        </p:nvSpPr>
        <p:spPr>
          <a:xfrm>
            <a:off x="-3357" y="2743199"/>
            <a:ext cx="247650" cy="1371600"/>
          </a:xfrm>
          <a:prstGeom prst="rect">
            <a:avLst/>
          </a:prstGeom>
          <a:solidFill>
            <a:srgbClr val="90C0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1" name="Rektangel 20"/>
          <p:cNvSpPr/>
          <p:nvPr userDrawn="1"/>
        </p:nvSpPr>
        <p:spPr>
          <a:xfrm>
            <a:off x="-3357" y="4114798"/>
            <a:ext cx="247650" cy="1371600"/>
          </a:xfrm>
          <a:prstGeom prst="rect">
            <a:avLst/>
          </a:prstGeom>
          <a:solidFill>
            <a:srgbClr val="40701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2" name="Rektangel 21"/>
          <p:cNvSpPr/>
          <p:nvPr userDrawn="1"/>
        </p:nvSpPr>
        <p:spPr>
          <a:xfrm>
            <a:off x="-3357" y="5486399"/>
            <a:ext cx="247650" cy="1371600"/>
          </a:xfrm>
          <a:prstGeom prst="rect">
            <a:avLst/>
          </a:prstGeom>
          <a:solidFill>
            <a:srgbClr val="65AE1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23" name="Content Placeholder 2"/>
          <p:cNvSpPr>
            <a:spLocks noGrp="1"/>
          </p:cNvSpPr>
          <p:nvPr>
            <p:ph idx="1"/>
          </p:nvPr>
        </p:nvSpPr>
        <p:spPr>
          <a:xfrm>
            <a:off x="1100666" y="1600202"/>
            <a:ext cx="7907867" cy="4202113"/>
          </a:xfrm>
          <a:prstGeom prst="rect">
            <a:avLst/>
          </a:prstGeom>
        </p:spPr>
        <p:txBody>
          <a:bodyPr/>
          <a:lstStyle>
            <a:lvl1pPr>
              <a:defRPr sz="2000" b="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200">
                <a:latin typeface="Arial"/>
                <a:cs typeface="Aria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13" name="Title 1"/>
          <p:cNvSpPr>
            <a:spLocks noGrp="1"/>
          </p:cNvSpPr>
          <p:nvPr>
            <p:ph type="title"/>
          </p:nvPr>
        </p:nvSpPr>
        <p:spPr>
          <a:xfrm>
            <a:off x="1100666" y="274639"/>
            <a:ext cx="7907867" cy="1143000"/>
          </a:xfrm>
          <a:prstGeom prst="rect">
            <a:avLst/>
          </a:prstGeom>
        </p:spPr>
        <p:txBody>
          <a:bodyPr anchor="b"/>
          <a:lstStyle/>
          <a:p>
            <a:r>
              <a:rPr lang="sv-SE" dirty="0" smtClean="0"/>
              <a:t>Klicka här för att ändra format</a:t>
            </a:r>
            <a:endParaRPr lang="en-US" dirty="0"/>
          </a:p>
        </p:txBody>
      </p:sp>
    </p:spTree>
    <p:extLst>
      <p:ext uri="{BB962C8B-B14F-4D97-AF65-F5344CB8AC3E}">
        <p14:creationId xmlns:p14="http://schemas.microsoft.com/office/powerpoint/2010/main" val="24191719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3.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ktangel 9"/>
          <p:cNvSpPr/>
          <p:nvPr/>
        </p:nvSpPr>
        <p:spPr>
          <a:xfrm>
            <a:off x="-1679" y="1"/>
            <a:ext cx="247650" cy="1371600"/>
          </a:xfrm>
          <a:prstGeom prst="rect">
            <a:avLst/>
          </a:prstGeom>
          <a:solidFill>
            <a:srgbClr val="F7A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1" name="Rektangel 10"/>
          <p:cNvSpPr/>
          <p:nvPr/>
        </p:nvSpPr>
        <p:spPr>
          <a:xfrm>
            <a:off x="-3357" y="1371600"/>
            <a:ext cx="247650" cy="1371600"/>
          </a:xfrm>
          <a:prstGeom prst="rect">
            <a:avLst/>
          </a:prstGeom>
          <a:solidFill>
            <a:srgbClr val="BD00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2" name="Rektangel 11"/>
          <p:cNvSpPr/>
          <p:nvPr/>
        </p:nvSpPr>
        <p:spPr>
          <a:xfrm>
            <a:off x="-3357" y="2743199"/>
            <a:ext cx="247650" cy="1371600"/>
          </a:xfrm>
          <a:prstGeom prst="rect">
            <a:avLst/>
          </a:prstGeom>
          <a:solidFill>
            <a:srgbClr val="EC670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3" name="Rektangel 12"/>
          <p:cNvSpPr/>
          <p:nvPr/>
        </p:nvSpPr>
        <p:spPr>
          <a:xfrm>
            <a:off x="-3357" y="4114798"/>
            <a:ext cx="247650" cy="1371600"/>
          </a:xfrm>
          <a:prstGeom prst="rect">
            <a:avLst/>
          </a:prstGeom>
          <a:solidFill>
            <a:srgbClr val="9C000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4" name="Rektangel 13"/>
          <p:cNvSpPr/>
          <p:nvPr/>
        </p:nvSpPr>
        <p:spPr>
          <a:xfrm>
            <a:off x="-3357" y="5486399"/>
            <a:ext cx="247650" cy="1371600"/>
          </a:xfrm>
          <a:prstGeom prst="rect">
            <a:avLst/>
          </a:prstGeom>
          <a:solidFill>
            <a:srgbClr val="D9000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18" name="textruta 17"/>
          <p:cNvSpPr txBox="1"/>
          <p:nvPr/>
        </p:nvSpPr>
        <p:spPr>
          <a:xfrm>
            <a:off x="7721600"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chemeClr val="tx1"/>
                </a:solidFill>
                <a:latin typeface="Arial"/>
                <a:cs typeface="Arial"/>
              </a:rPr>
              <a:t>2015-11-06</a:t>
            </a:fld>
            <a:endParaRPr lang="sv-SE" sz="1000" dirty="0" smtClean="0">
              <a:solidFill>
                <a:schemeClr val="tx1"/>
              </a:solidFill>
              <a:latin typeface="Arial"/>
              <a:cs typeface="Arial"/>
            </a:endParaRPr>
          </a:p>
          <a:p>
            <a:pPr algn="r"/>
            <a:r>
              <a:rPr lang="sv-SE" sz="900" dirty="0" smtClean="0">
                <a:solidFill>
                  <a:schemeClr val="tx1"/>
                </a:solidFill>
                <a:latin typeface="Arial"/>
                <a:cs typeface="Arial"/>
              </a:rPr>
              <a:t>Sida </a:t>
            </a:r>
            <a:fld id="{DB8626CC-5B25-4DDA-833E-9A441BDD6043}" type="slidenum">
              <a:rPr lang="sv-SE" sz="900" smtClean="0">
                <a:solidFill>
                  <a:schemeClr val="tx1"/>
                </a:solidFill>
                <a:latin typeface="Arial"/>
                <a:cs typeface="Arial"/>
              </a:rPr>
              <a:t>‹#›</a:t>
            </a:fld>
            <a:endParaRPr lang="sv-SE" sz="900" dirty="0">
              <a:solidFill>
                <a:schemeClr val="tx1"/>
              </a:solidFill>
              <a:latin typeface="Arial"/>
              <a:cs typeface="Arial"/>
            </a:endParaRPr>
          </a:p>
        </p:txBody>
      </p:sp>
      <p:sp>
        <p:nvSpPr>
          <p:cNvPr id="19" name="TextBox 14"/>
          <p:cNvSpPr txBox="1"/>
          <p:nvPr/>
        </p:nvSpPr>
        <p:spPr>
          <a:xfrm>
            <a:off x="1113585" y="612980"/>
            <a:ext cx="3960440" cy="554579"/>
          </a:xfrm>
          <a:prstGeom prst="rect">
            <a:avLst/>
          </a:prstGeom>
          <a:noFill/>
        </p:spPr>
        <p:txBody>
          <a:bodyPr wrap="none" lIns="0" tIns="0" rIns="0" bIns="0" rtlCol="0" anchor="t" anchorCtr="0">
            <a:noAutofit/>
          </a:bodyPr>
          <a:lstStyle/>
          <a:p>
            <a:pPr>
              <a:lnSpc>
                <a:spcPts val="1500"/>
              </a:lnSpc>
            </a:pPr>
            <a:r>
              <a:rPr lang="sv-SE" sz="1050" b="0" i="0" u="none" kern="100" cap="all" spc="80" baseline="0" noProof="0" dirty="0" err="1" smtClean="0">
                <a:solidFill>
                  <a:srgbClr val="000000"/>
                </a:solidFill>
                <a:latin typeface="Arial"/>
                <a:cs typeface="Arial"/>
              </a:rPr>
              <a:t>StadSLEDNINGSFÖRVALTNINGEN</a:t>
            </a:r>
            <a:endParaRPr lang="sv-SE" sz="1050" b="0" i="0" u="none" kern="100" cap="all" spc="80" baseline="0" noProof="0" dirty="0" smtClean="0">
              <a:solidFill>
                <a:srgbClr val="000000"/>
              </a:solidFill>
              <a:latin typeface="Arial"/>
              <a:cs typeface="Arial"/>
            </a:endParaRPr>
          </a:p>
        </p:txBody>
      </p:sp>
      <p:pic>
        <p:nvPicPr>
          <p:cNvPr id="21" name="Bildobjekt 20" descr="HBG_logo_liggande_CMY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950" y="235973"/>
            <a:ext cx="1862210" cy="527170"/>
          </a:xfrm>
          <a:prstGeom prst="rect">
            <a:avLst/>
          </a:prstGeom>
        </p:spPr>
      </p:pic>
    </p:spTree>
    <p:extLst>
      <p:ext uri="{BB962C8B-B14F-4D97-AF65-F5344CB8AC3E}">
        <p14:creationId xmlns:p14="http://schemas.microsoft.com/office/powerpoint/2010/main" val="1319773295"/>
      </p:ext>
    </p:extLst>
  </p:cSld>
  <p:clrMap bg1="lt1" tx1="dk1" bg2="lt2" tx2="dk2" accent1="accent1" accent2="accent2" accent3="accent3" accent4="accent4" accent5="accent5" accent6="accent6" hlink="hlink" folHlink="folHlink"/>
  <p:sldLayoutIdLst>
    <p:sldLayoutId id="2147483687" r:id="rId1"/>
  </p:sldLayoutIdLst>
  <p:hf sldNum="0" hdr="0" ftr="0" dt="0"/>
  <p:txStyles>
    <p:titleStyle>
      <a:lvl1pPr algn="l" defTabSz="457200" rtl="0" eaLnBrk="1" latinLnBrk="0" hangingPunct="1">
        <a:spcBef>
          <a:spcPct val="0"/>
        </a:spcBef>
        <a:buNone/>
        <a:defRPr sz="40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9000F"/>
        </a:solidFill>
        <a:effectLst/>
      </p:bgPr>
    </p:bg>
    <p:spTree>
      <p:nvGrpSpPr>
        <p:cNvPr id="1" name=""/>
        <p:cNvGrpSpPr/>
        <p:nvPr/>
      </p:nvGrpSpPr>
      <p:grpSpPr>
        <a:xfrm>
          <a:off x="0" y="0"/>
          <a:ext cx="0" cy="0"/>
          <a:chOff x="0" y="0"/>
          <a:chExt cx="0" cy="0"/>
        </a:xfrm>
      </p:grpSpPr>
      <p:sp>
        <p:nvSpPr>
          <p:cNvPr id="18" name="textruta 17"/>
          <p:cNvSpPr txBox="1"/>
          <p:nvPr/>
        </p:nvSpPr>
        <p:spPr>
          <a:xfrm>
            <a:off x="7721600" y="6356350"/>
            <a:ext cx="949325" cy="338138"/>
          </a:xfrm>
          <a:prstGeom prst="rect">
            <a:avLst/>
          </a:prstGeom>
          <a:noFill/>
        </p:spPr>
        <p:txBody>
          <a:bodyPr wrap="square" lIns="0" rIns="0" rtlCol="0" anchor="ctr" anchorCtr="0">
            <a:noAutofit/>
          </a:bodyPr>
          <a:lstStyle/>
          <a:p>
            <a:pPr algn="r"/>
            <a:fld id="{6436A833-0D65-4636-8D77-8C76B506C22D}" type="datetime1">
              <a:rPr lang="sv-SE" sz="1000" smtClean="0">
                <a:solidFill>
                  <a:srgbClr val="FFFFFF"/>
                </a:solidFill>
                <a:latin typeface="Arial"/>
                <a:cs typeface="Arial"/>
              </a:rPr>
              <a:t>2015-11-06</a:t>
            </a:fld>
            <a:endParaRPr lang="sv-SE" sz="1000" dirty="0" smtClean="0">
              <a:solidFill>
                <a:srgbClr val="FFFFFF"/>
              </a:solidFill>
              <a:latin typeface="Arial"/>
              <a:cs typeface="Arial"/>
            </a:endParaRPr>
          </a:p>
          <a:p>
            <a:pPr algn="r"/>
            <a:r>
              <a:rPr lang="sv-SE" sz="900" dirty="0" smtClean="0">
                <a:solidFill>
                  <a:srgbClr val="FFFFFF"/>
                </a:solidFill>
                <a:latin typeface="Arial"/>
                <a:cs typeface="Arial"/>
              </a:rPr>
              <a:t>Sida </a:t>
            </a:r>
            <a:fld id="{DB8626CC-5B25-4DDA-833E-9A441BDD6043}" type="slidenum">
              <a:rPr lang="sv-SE" sz="900" smtClean="0">
                <a:solidFill>
                  <a:srgbClr val="FFFFFF"/>
                </a:solidFill>
                <a:latin typeface="Arial"/>
                <a:cs typeface="Arial"/>
              </a:rPr>
              <a:t>‹#›</a:t>
            </a:fld>
            <a:endParaRPr lang="sv-SE" sz="900" dirty="0">
              <a:solidFill>
                <a:srgbClr val="FFFFFF"/>
              </a:solidFill>
              <a:latin typeface="Arial"/>
              <a:cs typeface="Arial"/>
            </a:endParaRPr>
          </a:p>
        </p:txBody>
      </p:sp>
      <p:pic>
        <p:nvPicPr>
          <p:cNvPr id="17" name="Bildobjekt 16" descr="HBG_logo_liggande_VI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950" y="233335"/>
            <a:ext cx="1861185" cy="536158"/>
          </a:xfrm>
          <a:prstGeom prst="rect">
            <a:avLst/>
          </a:prstGeom>
        </p:spPr>
      </p:pic>
      <p:sp>
        <p:nvSpPr>
          <p:cNvPr id="20" name="TextBox 14"/>
          <p:cNvSpPr txBox="1"/>
          <p:nvPr/>
        </p:nvSpPr>
        <p:spPr>
          <a:xfrm>
            <a:off x="1113585" y="612980"/>
            <a:ext cx="3960440" cy="554579"/>
          </a:xfrm>
          <a:prstGeom prst="rect">
            <a:avLst/>
          </a:prstGeom>
          <a:noFill/>
        </p:spPr>
        <p:txBody>
          <a:bodyPr wrap="none" lIns="0" tIns="0" rIns="0" bIns="0" rtlCol="0" anchor="t" anchorCtr="0">
            <a:noAutofit/>
          </a:bodyPr>
          <a:lstStyle/>
          <a:p>
            <a:pPr>
              <a:lnSpc>
                <a:spcPts val="1500"/>
              </a:lnSpc>
            </a:pPr>
            <a:r>
              <a:rPr lang="sv-SE" sz="1050" b="0" i="0" u="none" kern="100" cap="all" spc="80" baseline="0" noProof="0" dirty="0" err="1" smtClean="0">
                <a:solidFill>
                  <a:schemeClr val="bg1"/>
                </a:solidFill>
                <a:latin typeface="Arial"/>
                <a:cs typeface="Arial"/>
              </a:rPr>
              <a:t>StadSLEDNINGSFÖRVALTNINGEN</a:t>
            </a:r>
            <a:endParaRPr lang="sv-SE" sz="1050" b="0" i="0" u="none" kern="100" cap="all" spc="80" baseline="0" noProof="0" dirty="0" smtClean="0">
              <a:solidFill>
                <a:schemeClr val="bg1"/>
              </a:solidFill>
              <a:latin typeface="Arial"/>
              <a:cs typeface="Arial"/>
            </a:endParaRPr>
          </a:p>
        </p:txBody>
      </p:sp>
    </p:spTree>
    <p:extLst>
      <p:ext uri="{BB962C8B-B14F-4D97-AF65-F5344CB8AC3E}">
        <p14:creationId xmlns:p14="http://schemas.microsoft.com/office/powerpoint/2010/main" val="4188822141"/>
      </p:ext>
    </p:extLst>
  </p:cSld>
  <p:clrMap bg1="lt1" tx1="dk1" bg2="lt2" tx2="dk2" accent1="accent1" accent2="accent2" accent3="accent3" accent4="accent4" accent5="accent5" accent6="accent6" hlink="hlink" folHlink="folHlink"/>
  <p:sldLayoutIdLst>
    <p:sldLayoutId id="2147483697" r:id="rId1"/>
    <p:sldLayoutId id="2147483711" r:id="rId2"/>
    <p:sldLayoutId id="2147483713" r:id="rId3"/>
    <p:sldLayoutId id="2147483715" r:id="rId4"/>
  </p:sldLayoutIdLst>
  <p:hf sldNum="0" hdr="0" ftr="0" dt="0"/>
  <p:txStyles>
    <p:titleStyle>
      <a:lvl1pPr algn="l" defTabSz="457200" rtl="0" eaLnBrk="1" latinLnBrk="0" hangingPunct="1">
        <a:spcBef>
          <a:spcPct val="0"/>
        </a:spcBef>
        <a:buNone/>
        <a:defRPr sz="40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210154" y="6647449"/>
            <a:ext cx="2228246" cy="210552"/>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C93184F-B175-4846-9DF4-4602C06F09C4}" type="datetime1">
              <a:rPr kumimoji="0" lang="sv-SE" sz="900" b="1" i="0" u="none" strike="noStrike" kern="1200" cap="none" spc="0" normalizeH="0" baseline="0" noProof="0" smtClean="0">
                <a:ln>
                  <a:noFill/>
                </a:ln>
                <a:solidFill>
                  <a:schemeClr val="bg1"/>
                </a:solidFill>
                <a:effectLst/>
                <a:uLnTx/>
                <a:uFillTx/>
                <a:latin typeface="HelveticaNeueLT Std"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2015-11-06</a:t>
            </a:fld>
            <a:endParaRPr lang="en-US" b="1" dirty="0">
              <a:solidFill>
                <a:schemeClr val="bg1"/>
              </a:solidFill>
              <a:effectLst/>
              <a:latin typeface="HelveticaNeueLT Std" pitchFamily="34" charset="0"/>
            </a:endParaRPr>
          </a:p>
        </p:txBody>
      </p:sp>
      <p:sp>
        <p:nvSpPr>
          <p:cNvPr id="6" name="textruta 5"/>
          <p:cNvSpPr txBox="1"/>
          <p:nvPr/>
        </p:nvSpPr>
        <p:spPr>
          <a:xfrm>
            <a:off x="1064683" y="6483350"/>
            <a:ext cx="2847975" cy="204788"/>
          </a:xfrm>
          <a:prstGeom prst="rect">
            <a:avLst/>
          </a:prstGeom>
          <a:noFill/>
        </p:spPr>
        <p:txBody>
          <a:bodyPr wrap="square" lIns="0" r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smtClean="0">
                <a:ln>
                  <a:noFill/>
                </a:ln>
                <a:solidFill>
                  <a:schemeClr val="tx1"/>
                </a:solidFill>
                <a:effectLst/>
                <a:uLnTx/>
                <a:uFillTx/>
                <a:latin typeface="Arial"/>
                <a:cs typeface="Arial"/>
              </a:rPr>
              <a:t>Ekologisk odling - arrendefrågor</a:t>
            </a:r>
            <a:endParaRPr kumimoji="0" lang="sv-SE" sz="1000" b="0" i="0" u="none" strike="noStrike" kern="0" cap="none" spc="0" normalizeH="0" baseline="0" noProof="0" dirty="0" smtClean="0">
              <a:ln>
                <a:noFill/>
              </a:ln>
              <a:solidFill>
                <a:schemeClr val="tx1"/>
              </a:solidFill>
              <a:effectLst/>
              <a:uLnTx/>
              <a:uFillTx/>
              <a:latin typeface="Arial"/>
              <a:cs typeface="Arial"/>
            </a:endParaRPr>
          </a:p>
        </p:txBody>
      </p:sp>
    </p:spTree>
    <p:extLst>
      <p:ext uri="{BB962C8B-B14F-4D97-AF65-F5344CB8AC3E}">
        <p14:creationId xmlns:p14="http://schemas.microsoft.com/office/powerpoint/2010/main" val="2892551757"/>
      </p:ext>
    </p:extLst>
  </p:cSld>
  <p:clrMap bg1="lt1" tx1="dk1" bg2="lt2" tx2="dk2" accent1="accent1" accent2="accent2" accent3="accent3" accent4="accent4" accent5="accent5" accent6="accent6" hlink="hlink" folHlink="folHlink"/>
  <p:sldLayoutIdLst>
    <p:sldLayoutId id="2147483662" r:id="rId1"/>
    <p:sldLayoutId id="2147483676" r:id="rId2"/>
    <p:sldLayoutId id="2147483677" r:id="rId3"/>
    <p:sldLayoutId id="2147483678" r:id="rId4"/>
    <p:sldLayoutId id="2147483667" r:id="rId5"/>
    <p:sldLayoutId id="2147483680" r:id="rId6"/>
    <p:sldLayoutId id="2147483673" r:id="rId7"/>
    <p:sldLayoutId id="2147483679" r:id="rId8"/>
    <p:sldLayoutId id="2147483669" r:id="rId9"/>
    <p:sldLayoutId id="2147483674" r:id="rId10"/>
  </p:sldLayoutIdLst>
  <p:hf sldNum="0" hdr="0" ftr="0" dt="0"/>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4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9000F"/>
        </a:solidFill>
        <a:effectLst/>
      </p:bgPr>
    </p:bg>
    <p:spTree>
      <p:nvGrpSpPr>
        <p:cNvPr id="1" name=""/>
        <p:cNvGrpSpPr/>
        <p:nvPr/>
      </p:nvGrpSpPr>
      <p:grpSpPr>
        <a:xfrm>
          <a:off x="0" y="0"/>
          <a:ext cx="0" cy="0"/>
          <a:chOff x="0" y="0"/>
          <a:chExt cx="0" cy="0"/>
        </a:xfrm>
      </p:grpSpPr>
      <p:sp>
        <p:nvSpPr>
          <p:cNvPr id="6" name="textruta 5"/>
          <p:cNvSpPr txBox="1"/>
          <p:nvPr/>
        </p:nvSpPr>
        <p:spPr>
          <a:xfrm>
            <a:off x="1064683" y="6483350"/>
            <a:ext cx="2847975" cy="204788"/>
          </a:xfrm>
          <a:prstGeom prst="rect">
            <a:avLst/>
          </a:prstGeom>
          <a:noFill/>
        </p:spPr>
        <p:txBody>
          <a:bodyPr wrap="square" lIns="0" r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0" cap="none" spc="0" normalizeH="0" baseline="0" noProof="0" dirty="0" smtClean="0">
                <a:ln>
                  <a:noFill/>
                </a:ln>
                <a:solidFill>
                  <a:srgbClr val="FFFFFF"/>
                </a:solidFill>
                <a:effectLst/>
                <a:uLnTx/>
                <a:uFillTx/>
                <a:latin typeface="Arial"/>
                <a:cs typeface="Arial"/>
              </a:rPr>
              <a:t>Ekologisk odling - arrendefrågor</a:t>
            </a:r>
          </a:p>
        </p:txBody>
      </p:sp>
      <p:pic>
        <p:nvPicPr>
          <p:cNvPr id="4" name="Bildobjekt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7640" y="6002867"/>
            <a:ext cx="667286" cy="657533"/>
          </a:xfrm>
          <a:prstGeom prst="rect">
            <a:avLst/>
          </a:prstGeom>
        </p:spPr>
      </p:pic>
    </p:spTree>
    <p:extLst>
      <p:ext uri="{BB962C8B-B14F-4D97-AF65-F5344CB8AC3E}">
        <p14:creationId xmlns:p14="http://schemas.microsoft.com/office/powerpoint/2010/main" val="8207159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ftr="0" dt="0"/>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4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extBox 14"/>
          <p:cNvSpPr txBox="1"/>
          <p:nvPr/>
        </p:nvSpPr>
        <p:spPr>
          <a:xfrm>
            <a:off x="210154" y="6647449"/>
            <a:ext cx="2228246" cy="210552"/>
          </a:xfrm>
          <a:prstGeom prst="rect">
            <a:avLst/>
          </a:prstGeom>
          <a:noFill/>
        </p:spPr>
        <p:txBody>
          <a:bodyPr wrap="square" lIns="0" tIns="0" rIns="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C93184F-B175-4846-9DF4-4602C06F09C4}" type="datetime1">
              <a:rPr kumimoji="0" lang="sv-SE" sz="900" b="1" i="0" u="none" strike="noStrike" kern="1200" cap="none" spc="0" normalizeH="0" baseline="0" noProof="0" smtClean="0">
                <a:ln>
                  <a:noFill/>
                </a:ln>
                <a:solidFill>
                  <a:schemeClr val="bg1"/>
                </a:solidFill>
                <a:effectLst/>
                <a:uLnTx/>
                <a:uFillTx/>
                <a:latin typeface="HelveticaNeueLT Std"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2015-11-06</a:t>
            </a:fld>
            <a:endParaRPr lang="en-US" b="1" dirty="0">
              <a:solidFill>
                <a:schemeClr val="bg1"/>
              </a:solidFill>
              <a:effectLst/>
              <a:latin typeface="HelveticaNeueLT Std" pitchFamily="34" charset="0"/>
            </a:endParaRPr>
          </a:p>
        </p:txBody>
      </p:sp>
    </p:spTree>
    <p:extLst>
      <p:ext uri="{BB962C8B-B14F-4D97-AF65-F5344CB8AC3E}">
        <p14:creationId xmlns:p14="http://schemas.microsoft.com/office/powerpoint/2010/main" val="1402180591"/>
      </p:ext>
    </p:extLst>
  </p:cSld>
  <p:clrMap bg1="lt1" tx1="dk1" bg2="lt2" tx2="dk2" accent1="accent1" accent2="accent2" accent3="accent3" accent4="accent4" accent5="accent5" accent6="accent6" hlink="hlink" folHlink="folHlink"/>
  <p:sldLayoutIdLst>
    <p:sldLayoutId id="2147483717" r:id="rId1"/>
  </p:sldLayoutIdLst>
  <p:hf sldNum="0" hdr="0" ftr="0" dt="0"/>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4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Ekologisk odling - arrendefrågor</a:t>
            </a:r>
            <a:endParaRPr lang="sv-SE" dirty="0"/>
          </a:p>
        </p:txBody>
      </p:sp>
      <p:sp>
        <p:nvSpPr>
          <p:cNvPr id="3" name="Underrubrik 2"/>
          <p:cNvSpPr>
            <a:spLocks noGrp="1"/>
          </p:cNvSpPr>
          <p:nvPr>
            <p:ph type="subTitle" idx="1"/>
          </p:nvPr>
        </p:nvSpPr>
        <p:spPr/>
        <p:txBody>
          <a:bodyPr/>
          <a:lstStyle/>
          <a:p>
            <a:r>
              <a:rPr lang="sv-SE" dirty="0" smtClean="0"/>
              <a:t>Tommie Sterntorp, markförvaltare, Helsingborgs stad</a:t>
            </a:r>
            <a:endParaRPr lang="sv-SE" dirty="0"/>
          </a:p>
        </p:txBody>
      </p:sp>
    </p:spTree>
    <p:extLst>
      <p:ext uri="{BB962C8B-B14F-4D97-AF65-F5344CB8AC3E}">
        <p14:creationId xmlns:p14="http://schemas.microsoft.com/office/powerpoint/2010/main" val="368563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Villkor för Ekologisk </a:t>
            </a:r>
            <a:r>
              <a:rPr lang="sv-SE" dirty="0" smtClean="0"/>
              <a:t>växtodling</a:t>
            </a:r>
            <a:endParaRPr lang="sv-SE" dirty="0"/>
          </a:p>
        </p:txBody>
      </p:sp>
      <p:sp>
        <p:nvSpPr>
          <p:cNvPr id="4" name="textruta 3"/>
          <p:cNvSpPr txBox="1"/>
          <p:nvPr/>
        </p:nvSpPr>
        <p:spPr>
          <a:xfrm>
            <a:off x="1100666" y="1417383"/>
            <a:ext cx="7519301" cy="4524315"/>
          </a:xfrm>
          <a:prstGeom prst="rect">
            <a:avLst/>
          </a:prstGeom>
          <a:noFill/>
        </p:spPr>
        <p:txBody>
          <a:bodyPr wrap="square" rtlCol="0">
            <a:spAutoFit/>
          </a:bodyPr>
          <a:lstStyle/>
          <a:p>
            <a:pPr marL="285750" indent="-285750">
              <a:lnSpc>
                <a:spcPct val="200000"/>
              </a:lnSpc>
              <a:buFont typeface="Arial" pitchFamily="34" charset="0"/>
              <a:buChar char="•"/>
            </a:pPr>
            <a:r>
              <a:rPr lang="sv-SE" sz="1600" dirty="0" smtClean="0">
                <a:latin typeface="Arial" panose="020B0604020202020204" pitchFamily="34" charset="0"/>
                <a:cs typeface="Arial" panose="020B0604020202020204" pitchFamily="34" charset="0"/>
              </a:rPr>
              <a:t>Grödan ska användas</a:t>
            </a:r>
          </a:p>
          <a:p>
            <a:pPr marL="285750" indent="-285750">
              <a:lnSpc>
                <a:spcPct val="200000"/>
              </a:lnSpc>
              <a:buFont typeface="Arial" pitchFamily="34" charset="0"/>
              <a:buChar char="•"/>
            </a:pPr>
            <a:r>
              <a:rPr lang="sv-SE" sz="1600" dirty="0" smtClean="0">
                <a:latin typeface="Arial" panose="020B0604020202020204" pitchFamily="34" charset="0"/>
                <a:cs typeface="Arial" panose="020B0604020202020204" pitchFamily="34" charset="0"/>
              </a:rPr>
              <a:t>Växtodlingen ska dokumenteras</a:t>
            </a:r>
          </a:p>
          <a:p>
            <a:pPr marL="285750" indent="-285750">
              <a:lnSpc>
                <a:spcPct val="200000"/>
              </a:lnSpc>
              <a:buFont typeface="Arial" pitchFamily="34" charset="0"/>
              <a:buChar char="•"/>
            </a:pPr>
            <a:r>
              <a:rPr lang="sv-SE" sz="1600" dirty="0" smtClean="0">
                <a:latin typeface="Arial" panose="020B0604020202020204" pitchFamily="34" charset="0"/>
                <a:cs typeface="Arial" panose="020B0604020202020204" pitchFamily="34" charset="0"/>
              </a:rPr>
              <a:t>Jordens bördighet ska bevaras</a:t>
            </a:r>
          </a:p>
          <a:p>
            <a:pPr marL="285750" indent="-285750">
              <a:lnSpc>
                <a:spcPct val="200000"/>
              </a:lnSpc>
              <a:buFont typeface="Arial" pitchFamily="34" charset="0"/>
              <a:buChar char="•"/>
            </a:pPr>
            <a:r>
              <a:rPr lang="sv-SE" sz="1600" dirty="0" smtClean="0">
                <a:latin typeface="Arial" panose="020B0604020202020204" pitchFamily="34" charset="0"/>
                <a:cs typeface="Arial" panose="020B0604020202020204" pitchFamily="34" charset="0"/>
              </a:rPr>
              <a:t>Endast vissa gödsel och jordförbättringsmedel får användas</a:t>
            </a:r>
          </a:p>
          <a:p>
            <a:pPr marL="285750" indent="-285750">
              <a:lnSpc>
                <a:spcPct val="200000"/>
              </a:lnSpc>
              <a:buFont typeface="Arial" pitchFamily="34" charset="0"/>
              <a:buChar char="•"/>
            </a:pPr>
            <a:r>
              <a:rPr lang="sv-SE" sz="1600" dirty="0" smtClean="0">
                <a:latin typeface="Arial" panose="020B0604020202020204" pitchFamily="34" charset="0"/>
                <a:cs typeface="Arial" panose="020B0604020202020204" pitchFamily="34" charset="0"/>
              </a:rPr>
              <a:t>Utsädet ska vara ekologiskt odlat</a:t>
            </a:r>
          </a:p>
          <a:p>
            <a:pPr marL="285750" indent="-285750">
              <a:lnSpc>
                <a:spcPct val="200000"/>
              </a:lnSpc>
              <a:buFont typeface="Arial" pitchFamily="34" charset="0"/>
              <a:buChar char="•"/>
            </a:pPr>
            <a:r>
              <a:rPr lang="sv-SE" sz="1600" dirty="0" smtClean="0">
                <a:latin typeface="Arial" panose="020B0604020202020204" pitchFamily="34" charset="0"/>
                <a:cs typeface="Arial" panose="020B0604020202020204" pitchFamily="34" charset="0"/>
              </a:rPr>
              <a:t>Problem med ogräs och skadegörare ska förebyggas genom tillåtna metoder</a:t>
            </a:r>
            <a:endParaRPr lang="sv-SE" sz="1600" dirty="0">
              <a:latin typeface="Arial" panose="020B0604020202020204" pitchFamily="34" charset="0"/>
              <a:cs typeface="Arial" panose="020B0604020202020204" pitchFamily="34" charset="0"/>
            </a:endParaRPr>
          </a:p>
          <a:p>
            <a:pPr marL="285750" indent="-285750">
              <a:lnSpc>
                <a:spcPct val="200000"/>
              </a:lnSpc>
              <a:buFont typeface="Arial" pitchFamily="34" charset="0"/>
              <a:buChar char="•"/>
            </a:pPr>
            <a:r>
              <a:rPr lang="sv-SE" sz="1600" dirty="0" smtClean="0">
                <a:latin typeface="Arial" panose="020B0604020202020204" pitchFamily="34" charset="0"/>
                <a:cs typeface="Arial" panose="020B0604020202020204" pitchFamily="34" charset="0"/>
              </a:rPr>
              <a:t>Ekologiska produkter får inte blandas med konventionella (ex </a:t>
            </a:r>
            <a:r>
              <a:rPr lang="sv-SE" sz="1600" dirty="0" err="1" smtClean="0">
                <a:latin typeface="Arial" panose="020B0604020202020204" pitchFamily="34" charset="0"/>
                <a:cs typeface="Arial" panose="020B0604020202020204" pitchFamily="34" charset="0"/>
              </a:rPr>
              <a:t>torkn</a:t>
            </a:r>
            <a:r>
              <a:rPr lang="sv-SE" sz="1600" dirty="0" smtClean="0">
                <a:latin typeface="Arial" panose="020B0604020202020204" pitchFamily="34" charset="0"/>
                <a:cs typeface="Arial" panose="020B0604020202020204" pitchFamily="34" charset="0"/>
              </a:rPr>
              <a:t> spannmål)</a:t>
            </a:r>
          </a:p>
          <a:p>
            <a:pPr marL="285750" indent="-285750">
              <a:lnSpc>
                <a:spcPct val="200000"/>
              </a:lnSpc>
              <a:buFont typeface="Arial" pitchFamily="34" charset="0"/>
              <a:buChar char="•"/>
            </a:pPr>
            <a:r>
              <a:rPr lang="sv-SE" sz="1600" dirty="0" smtClean="0">
                <a:latin typeface="Arial" panose="020B0604020202020204" pitchFamily="34" charset="0"/>
                <a:cs typeface="Arial" panose="020B0604020202020204" pitchFamily="34" charset="0"/>
              </a:rPr>
              <a:t>Parallellodling ej tillåten </a:t>
            </a:r>
          </a:p>
          <a:p>
            <a:pPr marL="285750" indent="-285750">
              <a:lnSpc>
                <a:spcPct val="200000"/>
              </a:lnSpc>
              <a:buFont typeface="Arial" pitchFamily="34" charset="0"/>
              <a:buChar char="•"/>
            </a:pPr>
            <a:r>
              <a:rPr lang="sv-SE" sz="1600" dirty="0" smtClean="0">
                <a:latin typeface="Arial" panose="020B0604020202020204" pitchFamily="34" charset="0"/>
                <a:cs typeface="Arial" panose="020B0604020202020204" pitchFamily="34" charset="0"/>
              </a:rPr>
              <a:t>Vid spannmålsodling krävs lagringsmöjligheter  </a:t>
            </a:r>
            <a:endParaRPr lang="sv-S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391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576791" y="274639"/>
            <a:ext cx="7907867" cy="1143000"/>
          </a:xfrm>
        </p:spPr>
        <p:txBody>
          <a:bodyPr/>
          <a:lstStyle/>
          <a:p>
            <a:pPr algn="ctr"/>
            <a:r>
              <a:rPr lang="sv-SE" dirty="0" smtClean="0"/>
              <a:t>Certifiering</a:t>
            </a:r>
            <a:br>
              <a:rPr lang="sv-SE" dirty="0" smtClean="0"/>
            </a:br>
            <a:endParaRPr lang="sv-SE"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758"/>
          <a:stretch/>
        </p:blipFill>
        <p:spPr bwMode="auto">
          <a:xfrm>
            <a:off x="4362785" y="1137950"/>
            <a:ext cx="3588519" cy="51653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2B1F"/>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261" y="1446318"/>
            <a:ext cx="3076239" cy="470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244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100666" y="139701"/>
            <a:ext cx="7907867" cy="1149350"/>
          </a:xfrm>
        </p:spPr>
        <p:txBody>
          <a:bodyPr/>
          <a:lstStyle/>
          <a:p>
            <a:r>
              <a:rPr lang="sv-SE" dirty="0"/>
              <a:t>VARFÖR I STADENS </a:t>
            </a:r>
            <a:r>
              <a:rPr lang="sv-SE" dirty="0" smtClean="0"/>
              <a:t>REGI</a:t>
            </a:r>
            <a:endParaRPr lang="sv-SE" dirty="0"/>
          </a:p>
        </p:txBody>
      </p:sp>
      <p:sp>
        <p:nvSpPr>
          <p:cNvPr id="4" name="Rektangel 3"/>
          <p:cNvSpPr/>
          <p:nvPr/>
        </p:nvSpPr>
        <p:spPr>
          <a:xfrm>
            <a:off x="940241" y="1395453"/>
            <a:ext cx="7776864" cy="5078313"/>
          </a:xfrm>
          <a:prstGeom prst="rect">
            <a:avLst/>
          </a:prstGeom>
        </p:spPr>
        <p:txBody>
          <a:bodyPr wrap="square">
            <a:spAutoFit/>
          </a:bodyPr>
          <a:lstStyle/>
          <a:p>
            <a:pPr marL="285750" lvl="0" indent="-285750">
              <a:lnSpc>
                <a:spcPct val="150000"/>
              </a:lnSpc>
              <a:buFont typeface="Arial" panose="020B0604020202020204" pitchFamily="34" charset="0"/>
              <a:buChar char="•"/>
            </a:pPr>
            <a:r>
              <a:rPr lang="sv-SE" b="1" dirty="0" smtClean="0">
                <a:latin typeface="Arial" panose="020B0604020202020204" pitchFamily="34" charset="0"/>
                <a:cs typeface="Arial" panose="020B0604020202020204" pitchFamily="34" charset="0"/>
              </a:rPr>
              <a:t>Ingen </a:t>
            </a:r>
            <a:r>
              <a:rPr lang="sv-SE" b="1" dirty="0">
                <a:latin typeface="Arial" panose="020B0604020202020204" pitchFamily="34" charset="0"/>
                <a:cs typeface="Arial" panose="020B0604020202020204" pitchFamily="34" charset="0"/>
              </a:rPr>
              <a:t>arrendator var intresserad i början</a:t>
            </a:r>
            <a:endParaRPr lang="sv-SE"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sv-SE" b="1" dirty="0">
                <a:latin typeface="Arial" panose="020B0604020202020204" pitchFamily="34" charset="0"/>
                <a:cs typeface="Arial" panose="020B0604020202020204" pitchFamily="34" charset="0"/>
              </a:rPr>
              <a:t>Staden kan komma åt marken när vi behöver. En arrendator har starkt besittningsskydd som bara kan brytas med antagen detaljplan vid </a:t>
            </a:r>
            <a:r>
              <a:rPr lang="sv-SE" b="1" dirty="0" smtClean="0">
                <a:latin typeface="Arial" panose="020B0604020202020204" pitchFamily="34" charset="0"/>
                <a:cs typeface="Arial" panose="020B0604020202020204" pitchFamily="34" charset="0"/>
              </a:rPr>
              <a:t>arrendetidens utgång</a:t>
            </a:r>
          </a:p>
          <a:p>
            <a:pPr marL="285750" lvl="0" indent="-285750">
              <a:lnSpc>
                <a:spcPct val="150000"/>
              </a:lnSpc>
              <a:buFont typeface="Arial" panose="020B0604020202020204" pitchFamily="34" charset="0"/>
              <a:buChar char="•"/>
            </a:pPr>
            <a:r>
              <a:rPr lang="sv-SE" b="1" dirty="0" smtClean="0">
                <a:latin typeface="Arial" panose="020B0604020202020204" pitchFamily="34" charset="0"/>
                <a:cs typeface="Arial" panose="020B0604020202020204" pitchFamily="34" charset="0"/>
              </a:rPr>
              <a:t>Föreslagna ändringar i arrendelagstiftningen gör det svårare och dyrare att ta utarrenderad mark i anspråk för Stadens behov</a:t>
            </a:r>
            <a:endParaRPr lang="sv-SE"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sv-SE" b="1" dirty="0">
                <a:latin typeface="Arial" panose="020B0604020202020204" pitchFamily="34" charset="0"/>
                <a:cs typeface="Arial" panose="020B0604020202020204" pitchFamily="34" charset="0"/>
              </a:rPr>
              <a:t>Vi behöver ej betala intrångs- och skördeskadeersättning till arrendator</a:t>
            </a:r>
            <a:endParaRPr lang="sv-SE"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sv-SE" b="1" dirty="0">
                <a:latin typeface="Arial" panose="020B0604020202020204" pitchFamily="34" charset="0"/>
                <a:cs typeface="Arial" panose="020B0604020202020204" pitchFamily="34" charset="0"/>
              </a:rPr>
              <a:t>Bättre ekonomiskt utbyte för Staden resultatmässigt. Arrendeavgifter 750 – 2700 kr/ha. Egen regi 7000 – 8000 kr/ha</a:t>
            </a:r>
            <a:endParaRPr lang="sv-SE" dirty="0">
              <a:latin typeface="Arial" panose="020B0604020202020204" pitchFamily="34" charset="0"/>
              <a:cs typeface="Arial" panose="020B0604020202020204" pitchFamily="34" charset="0"/>
            </a:endParaRPr>
          </a:p>
          <a:p>
            <a:pPr marL="285750" lvl="0" indent="-285750">
              <a:lnSpc>
                <a:spcPct val="150000"/>
              </a:lnSpc>
              <a:buFont typeface="Arial" panose="020B0604020202020204" pitchFamily="34" charset="0"/>
              <a:buChar char="•"/>
            </a:pPr>
            <a:r>
              <a:rPr lang="sv-SE" b="1" dirty="0">
                <a:latin typeface="Arial" panose="020B0604020202020204" pitchFamily="34" charset="0"/>
                <a:cs typeface="Arial" panose="020B0604020202020204" pitchFamily="34" charset="0"/>
              </a:rPr>
              <a:t>Arrendatorer är sakägare och kan överklaga detaljplaner och därmed fördröja utbyggnader</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412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latin typeface="Arial" panose="020B0604020202020204" pitchFamily="34" charset="0"/>
                <a:cs typeface="Arial" panose="020B0604020202020204" pitchFamily="34" charset="0"/>
              </a:rPr>
              <a:t>Delmål</a:t>
            </a:r>
            <a:br>
              <a:rPr lang="sv-SE" dirty="0" smtClean="0">
                <a:latin typeface="Arial" panose="020B0604020202020204" pitchFamily="34" charset="0"/>
                <a:cs typeface="Arial" panose="020B0604020202020204" pitchFamily="34" charset="0"/>
              </a:rPr>
            </a:br>
            <a:endParaRPr lang="sv-SE" dirty="0"/>
          </a:p>
        </p:txBody>
      </p:sp>
      <p:sp>
        <p:nvSpPr>
          <p:cNvPr id="4" name="Rektangel 3"/>
          <p:cNvSpPr/>
          <p:nvPr/>
        </p:nvSpPr>
        <p:spPr>
          <a:xfrm>
            <a:off x="4813334" y="868108"/>
            <a:ext cx="4295169" cy="4708981"/>
          </a:xfrm>
          <a:prstGeom prst="rect">
            <a:avLst/>
          </a:prstGeom>
        </p:spPr>
        <p:txBody>
          <a:bodyPr wrap="square">
            <a:spAutoFit/>
          </a:bodyPr>
          <a:lstStyle/>
          <a:p>
            <a:pPr>
              <a:lnSpc>
                <a:spcPct val="150000"/>
              </a:lnSpc>
              <a:spcBef>
                <a:spcPts val="0"/>
              </a:spcBef>
            </a:pPr>
            <a:r>
              <a:rPr lang="sv-SE" b="1" dirty="0" smtClean="0">
                <a:latin typeface="Arial" panose="020B0604020202020204" pitchFamily="34" charset="0"/>
                <a:cs typeface="Arial" panose="020B0604020202020204" pitchFamily="34" charset="0"/>
              </a:rPr>
              <a:t>• </a:t>
            </a:r>
            <a:r>
              <a:rPr lang="sv-SE" b="1" dirty="0">
                <a:solidFill>
                  <a:srgbClr val="FF0000"/>
                </a:solidFill>
                <a:latin typeface="Arial" panose="020B0604020202020204" pitchFamily="34" charset="0"/>
                <a:cs typeface="Arial" panose="020B0604020202020204" pitchFamily="34" charset="0"/>
              </a:rPr>
              <a:t>Kemisk bekämpning på jordbruksmark som ägs av Helsingborgs stad ska i </a:t>
            </a:r>
            <a:r>
              <a:rPr lang="sv-SE" b="1" dirty="0" smtClean="0">
                <a:solidFill>
                  <a:srgbClr val="FF0000"/>
                </a:solidFill>
                <a:latin typeface="Arial" panose="020B0604020202020204" pitchFamily="34" charset="0"/>
                <a:cs typeface="Arial" panose="020B0604020202020204" pitchFamily="34" charset="0"/>
              </a:rPr>
              <a:t>princip</a:t>
            </a:r>
            <a:br>
              <a:rPr lang="sv-SE" b="1" dirty="0" smtClean="0">
                <a:solidFill>
                  <a:srgbClr val="FF0000"/>
                </a:solidFill>
                <a:latin typeface="Arial" panose="020B0604020202020204" pitchFamily="34" charset="0"/>
                <a:cs typeface="Arial" panose="020B0604020202020204" pitchFamily="34" charset="0"/>
              </a:rPr>
            </a:br>
            <a:r>
              <a:rPr lang="sv-SE" b="1" dirty="0" smtClean="0">
                <a:solidFill>
                  <a:srgbClr val="FF0000"/>
                </a:solidFill>
                <a:latin typeface="Arial" panose="020B0604020202020204" pitchFamily="34" charset="0"/>
                <a:cs typeface="Arial" panose="020B0604020202020204" pitchFamily="34" charset="0"/>
              </a:rPr>
              <a:t>ha </a:t>
            </a:r>
            <a:r>
              <a:rPr lang="sv-SE" b="1" dirty="0" smtClean="0">
                <a:solidFill>
                  <a:srgbClr val="FF0000"/>
                </a:solidFill>
                <a:latin typeface="Arial" panose="020B0604020202020204" pitchFamily="34" charset="0"/>
                <a:cs typeface="Arial" panose="020B0604020202020204" pitchFamily="34" charset="0"/>
              </a:rPr>
              <a:t>upphört </a:t>
            </a:r>
            <a:r>
              <a:rPr lang="sv-SE" b="1" dirty="0">
                <a:solidFill>
                  <a:srgbClr val="FF0000"/>
                </a:solidFill>
                <a:latin typeface="Arial" panose="020B0604020202020204" pitchFamily="34" charset="0"/>
                <a:cs typeface="Arial" panose="020B0604020202020204" pitchFamily="34" charset="0"/>
              </a:rPr>
              <a:t>senast år 2015</a:t>
            </a:r>
            <a:r>
              <a:rPr lang="sv-SE" b="1" dirty="0" smtClean="0">
                <a:solidFill>
                  <a:srgbClr val="FF0000"/>
                </a:solidFill>
                <a:latin typeface="Arial" panose="020B0604020202020204" pitchFamily="34" charset="0"/>
                <a:cs typeface="Arial" panose="020B0604020202020204" pitchFamily="34" charset="0"/>
              </a:rPr>
              <a:t>.</a:t>
            </a:r>
          </a:p>
          <a:p>
            <a:pPr>
              <a:lnSpc>
                <a:spcPct val="150000"/>
              </a:lnSpc>
              <a:spcBef>
                <a:spcPts val="0"/>
              </a:spcBef>
            </a:pPr>
            <a:endParaRPr lang="sv-SE" sz="1600" b="1" dirty="0">
              <a:latin typeface="Arial" panose="020B0604020202020204" pitchFamily="34" charset="0"/>
              <a:cs typeface="Arial" panose="020B0604020202020204" pitchFamily="34" charset="0"/>
            </a:endParaRPr>
          </a:p>
          <a:p>
            <a:pPr>
              <a:lnSpc>
                <a:spcPct val="150000"/>
              </a:lnSpc>
              <a:spcBef>
                <a:spcPts val="0"/>
              </a:spcBef>
            </a:pPr>
            <a:r>
              <a:rPr lang="sv-SE" sz="1600" b="1" dirty="0">
                <a:latin typeface="Arial" panose="020B0604020202020204" pitchFamily="34" charset="0"/>
                <a:cs typeface="Arial" panose="020B0604020202020204" pitchFamily="34" charset="0"/>
              </a:rPr>
              <a:t>• </a:t>
            </a:r>
            <a:r>
              <a:rPr lang="sv-SE" sz="1600" dirty="0">
                <a:latin typeface="Arial" panose="020B0604020202020204" pitchFamily="34" charset="0"/>
                <a:cs typeface="Arial" panose="020B0604020202020204" pitchFamily="34" charset="0"/>
              </a:rPr>
              <a:t>Samtliga jordbruksföretag och maskinstationer inom kommunen med </a:t>
            </a:r>
            <a:r>
              <a:rPr lang="sv-SE" sz="1600" dirty="0" smtClean="0">
                <a:latin typeface="Arial" panose="020B0604020202020204" pitchFamily="34" charset="0"/>
                <a:cs typeface="Arial" panose="020B0604020202020204" pitchFamily="34" charset="0"/>
              </a:rPr>
              <a:t>egen lantbruksspruta </a:t>
            </a:r>
            <a:r>
              <a:rPr lang="sv-SE" sz="1600" dirty="0">
                <a:latin typeface="Arial" panose="020B0604020202020204" pitchFamily="34" charset="0"/>
                <a:cs typeface="Arial" panose="020B0604020202020204" pitchFamily="34" charset="0"/>
              </a:rPr>
              <a:t>ska ha </a:t>
            </a:r>
            <a:r>
              <a:rPr lang="sv-SE" sz="1600" dirty="0" smtClean="0">
                <a:latin typeface="Arial" panose="020B0604020202020204" pitchFamily="34" charset="0"/>
                <a:cs typeface="Arial" panose="020B0604020202020204" pitchFamily="34" charset="0"/>
              </a:rPr>
              <a:t>funktionstestade </a:t>
            </a:r>
            <a:r>
              <a:rPr lang="sv-SE" sz="1600" dirty="0">
                <a:latin typeface="Arial" panose="020B0604020202020204" pitchFamily="34" charset="0"/>
                <a:cs typeface="Arial" panose="020B0604020202020204" pitchFamily="34" charset="0"/>
              </a:rPr>
              <a:t>sprutor och godtagbara påfyllnads- </a:t>
            </a:r>
            <a:r>
              <a:rPr lang="sv-SE" sz="1600" dirty="0" smtClean="0">
                <a:latin typeface="Arial" panose="020B0604020202020204" pitchFamily="34" charset="0"/>
                <a:cs typeface="Arial" panose="020B0604020202020204" pitchFamily="34" charset="0"/>
              </a:rPr>
              <a:t>och rengöringsplatser </a:t>
            </a:r>
            <a:r>
              <a:rPr lang="sv-SE" sz="1600" dirty="0">
                <a:latin typeface="Arial" panose="020B0604020202020204" pitchFamily="34" charset="0"/>
                <a:cs typeface="Arial" panose="020B0604020202020204" pitchFamily="34" charset="0"/>
              </a:rPr>
              <a:t>för sprutan. Målet ska vara uppnått för samtliga jordbruk och</a:t>
            </a:r>
          </a:p>
          <a:p>
            <a:pPr>
              <a:lnSpc>
                <a:spcPct val="150000"/>
              </a:lnSpc>
              <a:spcBef>
                <a:spcPts val="0"/>
              </a:spcBef>
            </a:pPr>
            <a:r>
              <a:rPr lang="sv-SE" sz="1600" dirty="0">
                <a:latin typeface="Arial" panose="020B0604020202020204" pitchFamily="34" charset="0"/>
                <a:cs typeface="Arial" panose="020B0604020202020204" pitchFamily="34" charset="0"/>
              </a:rPr>
              <a:t>maskinstationer senast 2010.</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40892"/>
            <a:ext cx="3769727"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6429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tlo1000\Desktop\0841_00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39752" y="187074"/>
            <a:ext cx="4429354" cy="62642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154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74675" y="1600202"/>
            <a:ext cx="7907867" cy="4202113"/>
          </a:xfrm>
        </p:spPr>
        <p:txBody>
          <a:bodyPr/>
          <a:lstStyle/>
          <a:p>
            <a:pPr algn="ctr"/>
            <a:r>
              <a:rPr lang="sv-SE" sz="3600" dirty="0" smtClean="0"/>
              <a:t>Tack!</a:t>
            </a:r>
          </a:p>
          <a:p>
            <a:pPr algn="ctr"/>
            <a:endParaRPr lang="sv-SE" dirty="0"/>
          </a:p>
          <a:p>
            <a:pPr algn="ctr"/>
            <a:endParaRPr lang="sv-SE" dirty="0"/>
          </a:p>
        </p:txBody>
      </p:sp>
    </p:spTree>
    <p:extLst>
      <p:ext uri="{BB962C8B-B14F-4D97-AF65-F5344CB8AC3E}">
        <p14:creationId xmlns:p14="http://schemas.microsoft.com/office/powerpoint/2010/main" val="36310508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Miljöprogram antaget av  kommunfullmäktige </a:t>
            </a:r>
            <a:r>
              <a:rPr lang="sv-SE" dirty="0" smtClean="0"/>
              <a:t>2006</a:t>
            </a:r>
            <a:endParaRPr lang="sv-SE" dirty="0"/>
          </a:p>
        </p:txBody>
      </p:sp>
      <p:sp>
        <p:nvSpPr>
          <p:cNvPr id="9" name="Rektangel 8"/>
          <p:cNvSpPr/>
          <p:nvPr/>
        </p:nvSpPr>
        <p:spPr>
          <a:xfrm>
            <a:off x="928662" y="3782801"/>
            <a:ext cx="7929618" cy="1938992"/>
          </a:xfrm>
          <a:prstGeom prst="rect">
            <a:avLst/>
          </a:prstGeom>
        </p:spPr>
        <p:txBody>
          <a:bodyPr wrap="square">
            <a:spAutoFit/>
          </a:bodyPr>
          <a:lstStyle/>
          <a:p>
            <a:r>
              <a:rPr lang="sv-SE" sz="2400" dirty="0" smtClean="0">
                <a:latin typeface="Arial" panose="020B0604020202020204" pitchFamily="34" charset="0"/>
                <a:cs typeface="Arial" panose="020B0604020202020204" pitchFamily="34" charset="0"/>
              </a:rPr>
              <a:t>Krav ställs vid förnyelse av arrende på kommunal åkarmark om ekologisk odling. 2006 – fortlöpande</a:t>
            </a:r>
          </a:p>
          <a:p>
            <a:endParaRPr lang="sv-SE" sz="2400" dirty="0">
              <a:latin typeface="Arial" panose="020B0604020202020204" pitchFamily="34" charset="0"/>
              <a:cs typeface="Arial" panose="020B0604020202020204" pitchFamily="34" charset="0"/>
            </a:endParaRPr>
          </a:p>
          <a:p>
            <a:r>
              <a:rPr lang="sv-SE" sz="2400" dirty="0" smtClean="0">
                <a:latin typeface="Arial" panose="020B0604020202020204" pitchFamily="34" charset="0"/>
                <a:cs typeface="Arial" panose="020B0604020202020204" pitchFamily="34" charset="0"/>
              </a:rPr>
              <a:t>Målet är att all stadens åkermark ska odlas ekologiskt </a:t>
            </a:r>
            <a:br>
              <a:rPr lang="sv-SE" sz="2400" dirty="0" smtClean="0">
                <a:latin typeface="Arial" panose="020B0604020202020204" pitchFamily="34" charset="0"/>
                <a:cs typeface="Arial" panose="020B0604020202020204" pitchFamily="34" charset="0"/>
              </a:rPr>
            </a:br>
            <a:r>
              <a:rPr lang="sv-SE" sz="2400" dirty="0" smtClean="0">
                <a:latin typeface="Arial" panose="020B0604020202020204" pitchFamily="34" charset="0"/>
                <a:cs typeface="Arial" panose="020B0604020202020204" pitchFamily="34" charset="0"/>
              </a:rPr>
              <a:t>till 100 %</a:t>
            </a:r>
          </a:p>
        </p:txBody>
      </p:sp>
      <p:pic>
        <p:nvPicPr>
          <p:cNvPr id="11" name="Picture 2" descr="C:\Documents and Settings\tost1001\Desktop\MILJOPROGR_OMSLAG_webb2500.JPG"/>
          <p:cNvPicPr>
            <a:picLocks noChangeAspect="1" noChangeArrowheads="1"/>
          </p:cNvPicPr>
          <p:nvPr/>
        </p:nvPicPr>
        <p:blipFill>
          <a:blip r:embed="rId2"/>
          <a:srcRect/>
          <a:stretch>
            <a:fillRect/>
          </a:stretch>
        </p:blipFill>
        <p:spPr bwMode="auto">
          <a:xfrm>
            <a:off x="2062786" y="1524647"/>
            <a:ext cx="4762500" cy="2143125"/>
          </a:xfrm>
          <a:prstGeom prst="rect">
            <a:avLst/>
          </a:prstGeom>
          <a:noFill/>
        </p:spPr>
      </p:pic>
    </p:spTree>
    <p:extLst>
      <p:ext uri="{BB962C8B-B14F-4D97-AF65-F5344CB8AC3E}">
        <p14:creationId xmlns:p14="http://schemas.microsoft.com/office/powerpoint/2010/main" val="39398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MARKRESERVEN</a:t>
            </a:r>
          </a:p>
        </p:txBody>
      </p:sp>
      <p:sp>
        <p:nvSpPr>
          <p:cNvPr id="4" name="Rektangel 3"/>
          <p:cNvSpPr/>
          <p:nvPr/>
        </p:nvSpPr>
        <p:spPr>
          <a:xfrm>
            <a:off x="897955" y="1686163"/>
            <a:ext cx="7848872" cy="3416320"/>
          </a:xfrm>
          <a:prstGeom prst="rect">
            <a:avLst/>
          </a:prstGeom>
        </p:spPr>
        <p:txBody>
          <a:bodyPr wrap="square">
            <a:spAutoFit/>
          </a:bodyPr>
          <a:lstStyle/>
          <a:p>
            <a:pPr marL="285750" indent="-285750">
              <a:buFont typeface="Arial" panose="020B0604020202020204" pitchFamily="34" charset="0"/>
              <a:buChar char="•"/>
            </a:pPr>
            <a:r>
              <a:rPr lang="sv-SE" b="1" dirty="0" smtClean="0">
                <a:latin typeface="Arial" panose="020B0604020202020204" pitchFamily="34" charset="0"/>
                <a:cs typeface="Arial" panose="020B0604020202020204" pitchFamily="34" charset="0"/>
              </a:rPr>
              <a:t>Stadens </a:t>
            </a:r>
            <a:r>
              <a:rPr lang="sv-SE" b="1" dirty="0">
                <a:latin typeface="Arial" panose="020B0604020202020204" pitchFamily="34" charset="0"/>
                <a:cs typeface="Arial" panose="020B0604020202020204" pitchFamily="34" charset="0"/>
              </a:rPr>
              <a:t>markreserv utgör </a:t>
            </a:r>
            <a:r>
              <a:rPr lang="sv-SE" b="1" dirty="0" err="1">
                <a:latin typeface="Arial" panose="020B0604020202020204" pitchFamily="34" charset="0"/>
                <a:cs typeface="Arial" panose="020B0604020202020204" pitchFamily="34" charset="0"/>
              </a:rPr>
              <a:t>fn</a:t>
            </a:r>
            <a:r>
              <a:rPr lang="sv-SE" b="1" dirty="0">
                <a:latin typeface="Arial" panose="020B0604020202020204" pitchFamily="34" charset="0"/>
                <a:cs typeface="Arial" panose="020B0604020202020204" pitchFamily="34" charset="0"/>
              </a:rPr>
              <a:t> </a:t>
            </a:r>
            <a:r>
              <a:rPr lang="sv-SE" b="1" dirty="0" smtClean="0">
                <a:latin typeface="Arial" panose="020B0604020202020204" pitchFamily="34" charset="0"/>
                <a:cs typeface="Arial" panose="020B0604020202020204" pitchFamily="34" charset="0"/>
              </a:rPr>
              <a:t>ca </a:t>
            </a:r>
            <a:r>
              <a:rPr lang="sv-SE" b="1" dirty="0">
                <a:latin typeface="Arial" panose="020B0604020202020204" pitchFamily="34" charset="0"/>
                <a:cs typeface="Arial" panose="020B0604020202020204" pitchFamily="34" charset="0"/>
              </a:rPr>
              <a:t>1400 ha </a:t>
            </a:r>
            <a:r>
              <a:rPr lang="sv-SE" b="1" dirty="0" smtClean="0">
                <a:latin typeface="Arial" panose="020B0604020202020204" pitchFamily="34" charset="0"/>
                <a:cs typeface="Arial" panose="020B0604020202020204" pitchFamily="34" charset="0"/>
              </a:rPr>
              <a:t>åkermark. Den förvaltas antingen genom utarrendering eller att den drivs på entreprenad.</a:t>
            </a:r>
            <a:endParaRPr lang="sv-SE"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b="1" dirty="0">
                <a:latin typeface="Arial" panose="020B0604020202020204" pitchFamily="34" charset="0"/>
                <a:cs typeface="Arial" panose="020B0604020202020204" pitchFamily="34" charset="0"/>
              </a:rPr>
              <a:t>Staden äger mark för att exploatera alternativt upplåta den till </a:t>
            </a:r>
            <a:r>
              <a:rPr lang="sv-SE" b="1" dirty="0" smtClean="0">
                <a:latin typeface="Arial" panose="020B0604020202020204" pitchFamily="34" charset="0"/>
                <a:cs typeface="Arial" panose="020B0604020202020204" pitchFamily="34" charset="0"/>
              </a:rPr>
              <a:t>allmänheten. </a:t>
            </a:r>
            <a:endParaRPr lang="sv-SE"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sv-SE"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b="1" dirty="0" smtClean="0">
                <a:latin typeface="Arial" panose="020B0604020202020204" pitchFamily="34" charset="0"/>
                <a:cs typeface="Arial" panose="020B0604020202020204" pitchFamily="34" charset="0"/>
              </a:rPr>
              <a:t>Att förvalta delar av markreserven genom entreprenad är därför ett bra alternativ </a:t>
            </a:r>
            <a:r>
              <a:rPr lang="sv-SE" b="1" dirty="0" smtClean="0">
                <a:latin typeface="Arial" panose="020B0604020202020204" pitchFamily="34" charset="0"/>
                <a:cs typeface="Arial" panose="020B0604020202020204" pitchFamily="34" charset="0"/>
              </a:rPr>
              <a:t>inför i anspråktagande vid</a:t>
            </a:r>
            <a:br>
              <a:rPr lang="sv-SE" b="1" dirty="0" smtClean="0">
                <a:latin typeface="Arial" panose="020B0604020202020204" pitchFamily="34" charset="0"/>
                <a:cs typeface="Arial" panose="020B0604020202020204" pitchFamily="34" charset="0"/>
              </a:rPr>
            </a:br>
            <a:r>
              <a:rPr lang="sv-SE" b="1" dirty="0" smtClean="0">
                <a:latin typeface="Arial" panose="020B0604020202020204" pitchFamily="34" charset="0"/>
                <a:cs typeface="Arial" panose="020B0604020202020204" pitchFamily="34" charset="0"/>
              </a:rPr>
              <a:t>- exploatering</a:t>
            </a:r>
            <a:br>
              <a:rPr lang="sv-SE" b="1" dirty="0" smtClean="0">
                <a:latin typeface="Arial" panose="020B0604020202020204" pitchFamily="34" charset="0"/>
                <a:cs typeface="Arial" panose="020B0604020202020204" pitchFamily="34" charset="0"/>
              </a:rPr>
            </a:br>
            <a:r>
              <a:rPr lang="sv-SE" b="1" dirty="0" smtClean="0">
                <a:latin typeface="Arial" panose="020B0604020202020204" pitchFamily="34" charset="0"/>
                <a:cs typeface="Arial" panose="020B0604020202020204" pitchFamily="34" charset="0"/>
              </a:rPr>
              <a:t>- våtmark</a:t>
            </a:r>
            <a:r>
              <a:rPr lang="sv-SE" b="1" dirty="0">
                <a:latin typeface="Arial" panose="020B0604020202020204" pitchFamily="34" charset="0"/>
                <a:cs typeface="Arial" panose="020B0604020202020204" pitchFamily="34" charset="0"/>
              </a:rPr>
              <a:t/>
            </a:r>
            <a:br>
              <a:rPr lang="sv-SE" b="1" dirty="0">
                <a:latin typeface="Arial" panose="020B0604020202020204" pitchFamily="34" charset="0"/>
                <a:cs typeface="Arial" panose="020B0604020202020204" pitchFamily="34" charset="0"/>
              </a:rPr>
            </a:br>
            <a:r>
              <a:rPr lang="sv-SE" b="1" dirty="0" smtClean="0">
                <a:latin typeface="Arial" panose="020B0604020202020204" pitchFamily="34" charset="0"/>
                <a:cs typeface="Arial" panose="020B0604020202020204" pitchFamily="34" charset="0"/>
              </a:rPr>
              <a:t>- rekreation</a:t>
            </a:r>
            <a:r>
              <a:rPr lang="sv-SE" b="1" dirty="0">
                <a:latin typeface="Arial" panose="020B0604020202020204" pitchFamily="34" charset="0"/>
                <a:cs typeface="Arial" panose="020B0604020202020204" pitchFamily="34" charset="0"/>
              </a:rPr>
              <a:t/>
            </a:r>
            <a:br>
              <a:rPr lang="sv-SE" b="1" dirty="0">
                <a:latin typeface="Arial" panose="020B0604020202020204" pitchFamily="34" charset="0"/>
                <a:cs typeface="Arial" panose="020B0604020202020204" pitchFamily="34" charset="0"/>
              </a:rPr>
            </a:br>
            <a:r>
              <a:rPr lang="sv-SE" b="1" dirty="0" smtClean="0">
                <a:latin typeface="Arial" panose="020B0604020202020204" pitchFamily="34" charset="0"/>
                <a:cs typeface="Arial" panose="020B0604020202020204" pitchFamily="34" charset="0"/>
              </a:rPr>
              <a:t>- naturreservat mm.</a:t>
            </a:r>
          </a:p>
        </p:txBody>
      </p:sp>
    </p:spTree>
    <p:extLst>
      <p:ext uri="{BB962C8B-B14F-4D97-AF65-F5344CB8AC3E}">
        <p14:creationId xmlns:p14="http://schemas.microsoft.com/office/powerpoint/2010/main" val="2936450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Miljöprogram reviderat av kommunfullmäktige </a:t>
            </a:r>
            <a:r>
              <a:rPr lang="sv-SE" dirty="0" smtClean="0"/>
              <a:t>2010-10-27</a:t>
            </a:r>
            <a:endParaRPr lang="sv-SE" dirty="0"/>
          </a:p>
        </p:txBody>
      </p:sp>
      <p:sp>
        <p:nvSpPr>
          <p:cNvPr id="4" name="textruta 3"/>
          <p:cNvSpPr txBox="1"/>
          <p:nvPr/>
        </p:nvSpPr>
        <p:spPr>
          <a:xfrm>
            <a:off x="949896" y="1476012"/>
            <a:ext cx="7518796" cy="1938992"/>
          </a:xfrm>
          <a:prstGeom prst="rect">
            <a:avLst/>
          </a:prstGeom>
          <a:noFill/>
        </p:spPr>
        <p:txBody>
          <a:bodyPr wrap="square" rtlCol="0">
            <a:spAutoFit/>
          </a:bodyPr>
          <a:lstStyle/>
          <a:p>
            <a:pPr marL="285750" indent="-285750">
              <a:buFont typeface="Arial" pitchFamily="34" charset="0"/>
              <a:buChar char="•"/>
            </a:pPr>
            <a:r>
              <a:rPr lang="sv-SE" sz="2000" dirty="0">
                <a:latin typeface="Arial" panose="020B0604020202020204" pitchFamily="34" charset="0"/>
                <a:cs typeface="Arial" panose="020B0604020202020204" pitchFamily="34" charset="0"/>
              </a:rPr>
              <a:t>Ekologisk odling på stadens åkermark ska uppmuntras så att minst 30 procent </a:t>
            </a:r>
            <a:r>
              <a:rPr lang="sv-SE" sz="2000" dirty="0" smtClean="0">
                <a:latin typeface="Arial" panose="020B0604020202020204" pitchFamily="34" charset="0"/>
                <a:cs typeface="Arial" panose="020B0604020202020204" pitchFamily="34" charset="0"/>
              </a:rPr>
              <a:t>av Stadens areal </a:t>
            </a:r>
            <a:r>
              <a:rPr lang="sv-SE" sz="2000" dirty="0">
                <a:latin typeface="Arial" panose="020B0604020202020204" pitchFamily="34" charset="0"/>
                <a:cs typeface="Arial" panose="020B0604020202020204" pitchFamily="34" charset="0"/>
              </a:rPr>
              <a:t>är ekologiskt odlad </a:t>
            </a:r>
            <a:r>
              <a:rPr lang="sv-SE" sz="2000" dirty="0" smtClean="0">
                <a:latin typeface="Arial" panose="020B0604020202020204" pitchFamily="34" charset="0"/>
                <a:cs typeface="Arial" panose="020B0604020202020204" pitchFamily="34" charset="0"/>
              </a:rPr>
              <a:t>2015</a:t>
            </a:r>
            <a:br>
              <a:rPr lang="sv-SE" sz="2000" dirty="0" smtClean="0">
                <a:latin typeface="Arial" panose="020B0604020202020204" pitchFamily="34" charset="0"/>
                <a:cs typeface="Arial" panose="020B0604020202020204" pitchFamily="34" charset="0"/>
              </a:rPr>
            </a:br>
            <a:endParaRPr lang="sv-SE" sz="2000" dirty="0" smtClean="0">
              <a:latin typeface="Arial" panose="020B0604020202020204" pitchFamily="34" charset="0"/>
              <a:cs typeface="Arial" panose="020B0604020202020204" pitchFamily="34" charset="0"/>
            </a:endParaRPr>
          </a:p>
          <a:p>
            <a:pPr marL="285750" indent="-285750">
              <a:buFont typeface="Arial" pitchFamily="34" charset="0"/>
              <a:buChar char="•"/>
            </a:pPr>
            <a:r>
              <a:rPr lang="sv-SE" sz="2000" dirty="0" smtClean="0">
                <a:latin typeface="Arial" panose="020B0604020202020204" pitchFamily="34" charset="0"/>
                <a:cs typeface="Arial" panose="020B0604020202020204" pitchFamily="34" charset="0"/>
              </a:rPr>
              <a:t>Ekologisk odlad areal 2011 i egen regi 125 </a:t>
            </a:r>
            <a:r>
              <a:rPr lang="sv-SE" sz="2000" dirty="0" smtClean="0">
                <a:latin typeface="Arial" panose="020B0604020202020204" pitchFamily="34" charset="0"/>
                <a:cs typeface="Arial" panose="020B0604020202020204" pitchFamily="34" charset="0"/>
              </a:rPr>
              <a:t>ha</a:t>
            </a:r>
            <a:br>
              <a:rPr lang="sv-SE" sz="2000" dirty="0" smtClean="0">
                <a:latin typeface="Arial" panose="020B0604020202020204" pitchFamily="34" charset="0"/>
                <a:cs typeface="Arial" panose="020B0604020202020204" pitchFamily="34" charset="0"/>
              </a:rPr>
            </a:br>
            <a:endParaRPr lang="sv-SE" sz="2000" dirty="0" smtClean="0">
              <a:latin typeface="Arial" panose="020B0604020202020204" pitchFamily="34" charset="0"/>
              <a:cs typeface="Arial" panose="020B0604020202020204" pitchFamily="34" charset="0"/>
            </a:endParaRPr>
          </a:p>
          <a:p>
            <a:pPr marL="285750" indent="-285750">
              <a:buFont typeface="Arial" pitchFamily="34" charset="0"/>
              <a:buChar char="•"/>
            </a:pPr>
            <a:r>
              <a:rPr lang="sv-SE" sz="2000" dirty="0" smtClean="0">
                <a:latin typeface="Arial" panose="020B0604020202020204" pitchFamily="34" charset="0"/>
                <a:cs typeface="Arial" panose="020B0604020202020204" pitchFamily="34" charset="0"/>
              </a:rPr>
              <a:t>Ekologisk </a:t>
            </a:r>
            <a:r>
              <a:rPr lang="sv-SE" sz="2000" dirty="0">
                <a:latin typeface="Arial" panose="020B0604020202020204" pitchFamily="34" charset="0"/>
                <a:cs typeface="Arial" panose="020B0604020202020204" pitchFamily="34" charset="0"/>
              </a:rPr>
              <a:t>odlad areal </a:t>
            </a:r>
            <a:r>
              <a:rPr lang="sv-SE" sz="2000" dirty="0" smtClean="0">
                <a:latin typeface="Arial" panose="020B0604020202020204" pitchFamily="34" charset="0"/>
                <a:cs typeface="Arial" panose="020B0604020202020204" pitchFamily="34" charset="0"/>
              </a:rPr>
              <a:t>2014 </a:t>
            </a:r>
            <a:r>
              <a:rPr lang="sv-SE" sz="2000" dirty="0">
                <a:latin typeface="Arial" panose="020B0604020202020204" pitchFamily="34" charset="0"/>
                <a:cs typeface="Arial" panose="020B0604020202020204" pitchFamily="34" charset="0"/>
              </a:rPr>
              <a:t>i egen regi </a:t>
            </a:r>
            <a:r>
              <a:rPr lang="sv-SE" sz="2000" dirty="0" smtClean="0">
                <a:latin typeface="Arial" panose="020B0604020202020204" pitchFamily="34" charset="0"/>
                <a:cs typeface="Arial" panose="020B0604020202020204" pitchFamily="34" charset="0"/>
              </a:rPr>
              <a:t>290 </a:t>
            </a:r>
            <a:r>
              <a:rPr lang="sv-SE" sz="2000" dirty="0" smtClean="0">
                <a:latin typeface="Arial" panose="020B0604020202020204" pitchFamily="34" charset="0"/>
                <a:cs typeface="Arial" panose="020B0604020202020204" pitchFamily="34" charset="0"/>
              </a:rPr>
              <a:t>ha</a:t>
            </a:r>
            <a:endParaRPr lang="sv-SE" sz="2000" dirty="0">
              <a:latin typeface="Arial" panose="020B0604020202020204" pitchFamily="34" charset="0"/>
              <a:cs typeface="Arial" panose="020B0604020202020204" pitchFamily="34" charset="0"/>
            </a:endParaRPr>
          </a:p>
        </p:txBody>
      </p:sp>
      <p:pic>
        <p:nvPicPr>
          <p:cNvPr id="6" name="Picture 2" descr="DSC031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4030" y="3704368"/>
            <a:ext cx="3744416" cy="28079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2B1F"/>
                  </a:outerShdw>
                </a:effectLst>
              </a14:hiddenEffects>
            </a:ext>
          </a:extLst>
        </p:spPr>
      </p:pic>
    </p:spTree>
    <p:extLst>
      <p:ext uri="{BB962C8B-B14F-4D97-AF65-F5344CB8AC3E}">
        <p14:creationId xmlns:p14="http://schemas.microsoft.com/office/powerpoint/2010/main" val="3027784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EKOLOGISK </a:t>
            </a:r>
            <a:r>
              <a:rPr lang="sv-SE" dirty="0" smtClean="0"/>
              <a:t>ODLING</a:t>
            </a:r>
            <a:endParaRPr lang="sv-SE" dirty="0"/>
          </a:p>
        </p:txBody>
      </p:sp>
      <p:sp>
        <p:nvSpPr>
          <p:cNvPr id="4" name="Rektangel 3"/>
          <p:cNvSpPr/>
          <p:nvPr/>
        </p:nvSpPr>
        <p:spPr>
          <a:xfrm>
            <a:off x="932289" y="1933546"/>
            <a:ext cx="7704856" cy="2031325"/>
          </a:xfrm>
          <a:prstGeom prst="rect">
            <a:avLst/>
          </a:prstGeom>
        </p:spPr>
        <p:txBody>
          <a:bodyPr wrap="square">
            <a:spAutoFit/>
          </a:bodyPr>
          <a:lstStyle/>
          <a:p>
            <a:pPr marL="285750" indent="-285750">
              <a:buFont typeface="Arial" panose="020B0604020202020204" pitchFamily="34" charset="0"/>
              <a:buChar char="•"/>
            </a:pPr>
            <a:r>
              <a:rPr lang="sv-SE" b="1" dirty="0" smtClean="0">
                <a:latin typeface="Arial" panose="020B0604020202020204" pitchFamily="34" charset="0"/>
                <a:cs typeface="Arial" panose="020B0604020202020204" pitchFamily="34" charset="0"/>
              </a:rPr>
              <a:t>Inte möjligt att tvinga befintliga arrendatorer att ställa om sina arrenden till ekologisk odling</a:t>
            </a:r>
            <a:endParaRPr lang="sv-SE" dirty="0">
              <a:latin typeface="Arial" panose="020B0604020202020204" pitchFamily="34" charset="0"/>
              <a:cs typeface="Arial" panose="020B0604020202020204" pitchFamily="34" charset="0"/>
            </a:endParaRPr>
          </a:p>
          <a:p>
            <a:r>
              <a:rPr lang="sv-SE" b="1" dirty="0">
                <a:latin typeface="Arial" panose="020B0604020202020204" pitchFamily="34" charset="0"/>
                <a:cs typeface="Arial" panose="020B0604020202020204" pitchFamily="34" charset="0"/>
              </a:rPr>
              <a:t> </a:t>
            </a: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b="1" dirty="0">
                <a:latin typeface="Arial" panose="020B0604020202020204" pitchFamily="34" charset="0"/>
                <a:cs typeface="Arial" panose="020B0604020202020204" pitchFamily="34" charset="0"/>
              </a:rPr>
              <a:t>Delmålet </a:t>
            </a:r>
            <a:r>
              <a:rPr lang="sv-SE" b="1" dirty="0" smtClean="0">
                <a:latin typeface="Arial" panose="020B0604020202020204" pitchFamily="34" charset="0"/>
                <a:cs typeface="Arial" panose="020B0604020202020204" pitchFamily="34" charset="0"/>
              </a:rPr>
              <a:t>30 % ekologisk odling 2015 </a:t>
            </a:r>
            <a:r>
              <a:rPr lang="sv-SE" b="1" dirty="0" smtClean="0">
                <a:latin typeface="Arial" panose="020B0604020202020204" pitchFamily="34" charset="0"/>
                <a:cs typeface="Arial" panose="020B0604020202020204" pitchFamily="34" charset="0"/>
              </a:rPr>
              <a:t>är uppnått</a:t>
            </a:r>
            <a:br>
              <a:rPr lang="sv-SE" b="1" dirty="0" smtClean="0">
                <a:latin typeface="Arial" panose="020B0604020202020204" pitchFamily="34" charset="0"/>
                <a:cs typeface="Arial" panose="020B0604020202020204" pitchFamily="34" charset="0"/>
              </a:rPr>
            </a:br>
            <a:r>
              <a:rPr lang="sv-SE" b="1" dirty="0" smtClean="0">
                <a:latin typeface="Arial" panose="020B0604020202020204" pitchFamily="34" charset="0"/>
                <a:cs typeface="Arial" panose="020B0604020202020204" pitchFamily="34" charset="0"/>
              </a:rPr>
              <a:t> </a:t>
            </a:r>
            <a:r>
              <a:rPr lang="sv-SE" b="1" dirty="0">
                <a:latin typeface="Arial" panose="020B0604020202020204" pitchFamily="34" charset="0"/>
                <a:cs typeface="Arial" panose="020B0604020202020204" pitchFamily="34" charset="0"/>
              </a:rPr>
              <a:t> </a:t>
            </a:r>
            <a:endParaRPr lang="sv-S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b="1" dirty="0" smtClean="0">
                <a:latin typeface="Arial" panose="020B0604020202020204" pitchFamily="34" charset="0"/>
                <a:cs typeface="Arial" panose="020B0604020202020204" pitchFamily="34" charset="0"/>
              </a:rPr>
              <a:t>Stadens odlingar 	 ca 21 % (290 ha)</a:t>
            </a:r>
            <a:br>
              <a:rPr lang="sv-SE" b="1" dirty="0" smtClean="0">
                <a:latin typeface="Arial" panose="020B0604020202020204" pitchFamily="34" charset="0"/>
                <a:cs typeface="Arial" panose="020B0604020202020204" pitchFamily="34" charset="0"/>
              </a:rPr>
            </a:br>
            <a:r>
              <a:rPr lang="sv-SE" b="1" dirty="0" smtClean="0">
                <a:latin typeface="Arial" panose="020B0604020202020204" pitchFamily="34" charset="0"/>
                <a:cs typeface="Arial" panose="020B0604020202020204" pitchFamily="34" charset="0"/>
              </a:rPr>
              <a:t>Arrenden med eko ca 11 % (160 ha inom vattenskyddsområde)</a:t>
            </a:r>
            <a:endParaRPr lang="sv-S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1079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655410" y="274639"/>
            <a:ext cx="7907867" cy="1143000"/>
          </a:xfrm>
        </p:spPr>
        <p:txBody>
          <a:bodyPr/>
          <a:lstStyle/>
          <a:p>
            <a:pPr lvl="0"/>
            <a:r>
              <a:rPr lang="sv-SE" sz="3200" dirty="0">
                <a:solidFill>
                  <a:srgbClr val="000000"/>
                </a:solidFill>
                <a:latin typeface="HelveticaNeueLT Std" pitchFamily="34" charset="0"/>
                <a:cs typeface="Arial" pitchFamily="34" charset="0"/>
              </a:rPr>
              <a:t>Från jordbruksarrende</a:t>
            </a:r>
            <a:r>
              <a:rPr lang="sv-SE" sz="3200" dirty="0" smtClean="0">
                <a:solidFill>
                  <a:srgbClr val="000000"/>
                </a:solidFill>
                <a:latin typeface="HelveticaNeueLT Std" pitchFamily="34" charset="0"/>
                <a:cs typeface="Arial" pitchFamily="34" charset="0"/>
              </a:rPr>
              <a:t>...</a:t>
            </a:r>
            <a:endParaRPr lang="sv-SE" sz="3200" dirty="0"/>
          </a:p>
        </p:txBody>
      </p:sp>
      <p:sp>
        <p:nvSpPr>
          <p:cNvPr id="4" name="textruta 3"/>
          <p:cNvSpPr txBox="1"/>
          <p:nvPr/>
        </p:nvSpPr>
        <p:spPr>
          <a:xfrm>
            <a:off x="752715" y="1403559"/>
            <a:ext cx="7351156" cy="1708160"/>
          </a:xfrm>
          <a:prstGeom prst="rect">
            <a:avLst/>
          </a:prstGeom>
          <a:noFill/>
        </p:spPr>
        <p:txBody>
          <a:bodyPr wrap="square" rtlCol="0">
            <a:spAutoFit/>
          </a:bodyPr>
          <a:lstStyle/>
          <a:p>
            <a:pPr>
              <a:lnSpc>
                <a:spcPct val="150000"/>
              </a:lnSpc>
            </a:pPr>
            <a:r>
              <a:rPr lang="sv-SE" sz="1400" dirty="0">
                <a:latin typeface="Arial" panose="020B0604020202020204" pitchFamily="34" charset="0"/>
                <a:cs typeface="Arial" panose="020B0604020202020204" pitchFamily="34" charset="0"/>
              </a:rPr>
              <a:t>Under större delen av 1900-talet arrenderades gården av makarna </a:t>
            </a:r>
            <a:r>
              <a:rPr lang="sv-SE" sz="1400" dirty="0" err="1">
                <a:latin typeface="Arial" panose="020B0604020202020204" pitchFamily="34" charset="0"/>
                <a:cs typeface="Arial" panose="020B0604020202020204" pitchFamily="34" charset="0"/>
              </a:rPr>
              <a:t>Cederlöw</a:t>
            </a:r>
            <a:r>
              <a:rPr lang="sv-SE" sz="1400" dirty="0">
                <a:latin typeface="Arial" panose="020B0604020202020204" pitchFamily="34" charset="0"/>
                <a:cs typeface="Arial" panose="020B0604020202020204" pitchFamily="34" charset="0"/>
              </a:rPr>
              <a:t>. De tillträdde gården 1933 och Carl-Axel </a:t>
            </a:r>
            <a:r>
              <a:rPr lang="sv-SE" sz="1400" dirty="0" err="1">
                <a:latin typeface="Arial" panose="020B0604020202020204" pitchFamily="34" charset="0"/>
                <a:cs typeface="Arial" panose="020B0604020202020204" pitchFamily="34" charset="0"/>
              </a:rPr>
              <a:t>Cederlöw</a:t>
            </a:r>
            <a:r>
              <a:rPr lang="sv-SE" sz="1400" dirty="0">
                <a:latin typeface="Arial" panose="020B0604020202020204" pitchFamily="34" charset="0"/>
                <a:cs typeface="Arial" panose="020B0604020202020204" pitchFamily="34" charset="0"/>
              </a:rPr>
              <a:t> bodde kvar till sin död, men dödsboet drev jordbruket fram till arrendetidens utgång 2007. Därefter bodde änkan Ruth kvar fram tills hon flyttade till ett serviceboende 2008. Under sin tid på gården odlade de både spannmål och grönsaker som t.ex. kål. Man hade även uppfödning av både grisar och tjurar</a:t>
            </a:r>
            <a:r>
              <a:rPr lang="sv-SE" sz="1400" dirty="0" smtClean="0">
                <a:latin typeface="Arial" panose="020B0604020202020204" pitchFamily="34" charset="0"/>
                <a:cs typeface="Arial" panose="020B0604020202020204" pitchFamily="34" charset="0"/>
              </a:rPr>
              <a:t>.</a:t>
            </a:r>
            <a:endParaRPr lang="sv-SE" sz="1400" dirty="0">
              <a:latin typeface="Arial" panose="020B0604020202020204" pitchFamily="34" charset="0"/>
              <a:cs typeface="Arial" panose="020B0604020202020204" pitchFamily="34" charset="0"/>
            </a:endParaRPr>
          </a:p>
        </p:txBody>
      </p:sp>
      <p:pic>
        <p:nvPicPr>
          <p:cNvPr id="5" name="Picture 3" descr="Bil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772" y="3305943"/>
            <a:ext cx="3962754" cy="2209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2B1F"/>
                  </a:outerShdw>
                </a:effectLst>
              </a14:hiddenEffects>
            </a:ext>
          </a:extLst>
        </p:spPr>
      </p:pic>
      <p:sp>
        <p:nvSpPr>
          <p:cNvPr id="6" name="Rubrik 2"/>
          <p:cNvSpPr txBox="1">
            <a:spLocks/>
          </p:cNvSpPr>
          <p:nvPr/>
        </p:nvSpPr>
        <p:spPr>
          <a:xfrm>
            <a:off x="1737067" y="4944337"/>
            <a:ext cx="7406933" cy="1143000"/>
          </a:xfrm>
          <a:prstGeom prst="rect">
            <a:avLst/>
          </a:prstGeom>
        </p:spPr>
        <p:txBody>
          <a:bodyPr anchor="b"/>
          <a:lstStyle>
            <a:lvl1pPr algn="l" defTabSz="457200" rtl="0" eaLnBrk="1" latinLnBrk="0" hangingPunct="1">
              <a:spcBef>
                <a:spcPct val="0"/>
              </a:spcBef>
              <a:buNone/>
              <a:defRPr sz="3600" b="1" kern="1200">
                <a:solidFill>
                  <a:schemeClr val="tx1"/>
                </a:solidFill>
                <a:latin typeface="Arial"/>
                <a:ea typeface="+mj-ea"/>
                <a:cs typeface="Arial"/>
              </a:defRPr>
            </a:lvl1pPr>
          </a:lstStyle>
          <a:p>
            <a:r>
              <a:rPr lang="sv-SE" sz="3200" dirty="0">
                <a:solidFill>
                  <a:srgbClr val="000000"/>
                </a:solidFill>
                <a:latin typeface="HelveticaNeueLT Std" pitchFamily="34" charset="0"/>
                <a:cs typeface="Arial" pitchFamily="34" charset="0"/>
              </a:rPr>
              <a:t>till ekologiskt jordbruk i egen regi...</a:t>
            </a:r>
          </a:p>
        </p:txBody>
      </p:sp>
    </p:spTree>
    <p:extLst>
      <p:ext uri="{BB962C8B-B14F-4D97-AF65-F5344CB8AC3E}">
        <p14:creationId xmlns:p14="http://schemas.microsoft.com/office/powerpoint/2010/main" val="1572058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err="1"/>
              <a:t>Tinkarpsgården</a:t>
            </a:r>
            <a:endParaRPr lang="sv-SE" dirty="0"/>
          </a:p>
        </p:txBody>
      </p:sp>
      <p:pic>
        <p:nvPicPr>
          <p:cNvPr id="4" name="Picture 2" descr="picSolenP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964" y="1411412"/>
            <a:ext cx="5939625" cy="4959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2B1F"/>
                  </a:outerShdw>
                </a:effectLst>
              </a14:hiddenEffects>
            </a:ext>
          </a:extLst>
        </p:spPr>
      </p:pic>
    </p:spTree>
    <p:extLst>
      <p:ext uri="{BB962C8B-B14F-4D97-AF65-F5344CB8AC3E}">
        <p14:creationId xmlns:p14="http://schemas.microsoft.com/office/powerpoint/2010/main" val="3931557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t>Ekologisk odling - raps</a:t>
            </a:r>
          </a:p>
        </p:txBody>
      </p:sp>
      <p:pic>
        <p:nvPicPr>
          <p:cNvPr id="4" name="Picture 3" descr="Skifte 3A_110415_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058" y="1421197"/>
            <a:ext cx="3279775" cy="4919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2B1F"/>
                  </a:outerShdw>
                </a:effectLst>
              </a14:hiddenEffects>
            </a:ext>
          </a:extLst>
        </p:spPr>
      </p:pic>
      <p:pic>
        <p:nvPicPr>
          <p:cNvPr id="5" name="Picture 4" descr="Skifte 3A_101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666" y="1417639"/>
            <a:ext cx="3282148" cy="4923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2B1F"/>
                  </a:outerShdw>
                </a:effectLst>
              </a14:hiddenEffects>
            </a:ext>
          </a:extLst>
        </p:spPr>
      </p:pic>
    </p:spTree>
    <p:extLst>
      <p:ext uri="{BB962C8B-B14F-4D97-AF65-F5344CB8AC3E}">
        <p14:creationId xmlns:p14="http://schemas.microsoft.com/office/powerpoint/2010/main" val="3776325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kt 1"/>
          <p:cNvGraphicFramePr>
            <a:graphicFrameLocks noChangeAspect="1"/>
          </p:cNvGraphicFramePr>
          <p:nvPr>
            <p:extLst>
              <p:ext uri="{D42A27DB-BD31-4B8C-83A1-F6EECF244321}">
                <p14:modId xmlns:p14="http://schemas.microsoft.com/office/powerpoint/2010/main" val="2699873819"/>
              </p:ext>
            </p:extLst>
          </p:nvPr>
        </p:nvGraphicFramePr>
        <p:xfrm>
          <a:off x="2170656" y="15902"/>
          <a:ext cx="4839460" cy="6842098"/>
        </p:xfrm>
        <a:graphic>
          <a:graphicData uri="http://schemas.openxmlformats.org/presentationml/2006/ole">
            <mc:AlternateContent xmlns:mc="http://schemas.openxmlformats.org/markup-compatibility/2006">
              <mc:Choice xmlns:v="urn:schemas-microsoft-com:vml" Requires="v">
                <p:oleObj spid="_x0000_s1040" name="Acrobat Document" r:id="rId3" imgW="8019915" imgH="11344072" progId="Acrobat.Document.DC">
                  <p:embed/>
                </p:oleObj>
              </mc:Choice>
              <mc:Fallback>
                <p:oleObj name="Acrobat Document" r:id="rId3" imgW="8019915" imgH="11344072" progId="Acrobat.Document.DC">
                  <p:embed/>
                  <p:pic>
                    <p:nvPicPr>
                      <p:cNvPr id="0" name="Objek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0656" y="15902"/>
                        <a:ext cx="4839460" cy="684209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63430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Mall Hbg Ny">
  <a:themeElements>
    <a:clrScheme name="Helsingborg">
      <a:dk1>
        <a:sysClr val="windowText" lastClr="000000"/>
      </a:dk1>
      <a:lt1>
        <a:sysClr val="window" lastClr="FFFFFF"/>
      </a:lt1>
      <a:dk2>
        <a:srgbClr val="45697D"/>
      </a:dk2>
      <a:lt2>
        <a:srgbClr val="DDE8EC"/>
      </a:lt2>
      <a:accent1>
        <a:srgbClr val="81A1C1"/>
      </a:accent1>
      <a:accent2>
        <a:srgbClr val="45697D"/>
      </a:accent2>
      <a:accent3>
        <a:srgbClr val="DDE8EC"/>
      </a:accent3>
      <a:accent4>
        <a:srgbClr val="E1CD00"/>
      </a:accent4>
      <a:accent5>
        <a:srgbClr val="665547"/>
      </a:accent5>
      <a:accent6>
        <a:srgbClr val="A3AE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örsta sida med färgad bakgrund">
  <a:themeElements>
    <a:clrScheme name="Helsingborg">
      <a:dk1>
        <a:sysClr val="windowText" lastClr="000000"/>
      </a:dk1>
      <a:lt1>
        <a:sysClr val="window" lastClr="FFFFFF"/>
      </a:lt1>
      <a:dk2>
        <a:srgbClr val="45697D"/>
      </a:dk2>
      <a:lt2>
        <a:srgbClr val="DDE8EC"/>
      </a:lt2>
      <a:accent1>
        <a:srgbClr val="81A1C1"/>
      </a:accent1>
      <a:accent2>
        <a:srgbClr val="45697D"/>
      </a:accent2>
      <a:accent3>
        <a:srgbClr val="DDE8EC"/>
      </a:accent3>
      <a:accent4>
        <a:srgbClr val="E1CD00"/>
      </a:accent4>
      <a:accent5>
        <a:srgbClr val="665547"/>
      </a:accent5>
      <a:accent6>
        <a:srgbClr val="A3AE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öljande sid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Följande sidor med färgad bakgr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om si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5DA677D5380E341A01A8236A4658CB7" ma:contentTypeVersion="0" ma:contentTypeDescription="Skapa ett nytt dokument." ma:contentTypeScope="" ma:versionID="1d0a039e0a17ae29182341ab92bdd19d">
  <xsd:schema xmlns:xsd="http://www.w3.org/2001/XMLSchema" xmlns:p="http://schemas.microsoft.com/office/2006/metadata/properties" targetNamespace="http://schemas.microsoft.com/office/2006/metadata/properties" ma:root="true" ma:fieldsID="0972d9b87414d3d716947ba00104245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ma:readOnly="true"/>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F2CB4E-DE9D-4402-AB7E-BC427A376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9D8809CD-79EC-41EE-BAEE-A279EA17A25C}">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http://purl.org/dc/elements/1.1/"/>
    <ds:schemaRef ds:uri="http://schemas.openxmlformats.org/package/2006/metadata/core-properties"/>
  </ds:schemaRefs>
</ds:datastoreItem>
</file>

<file path=customXml/itemProps3.xml><?xml version="1.0" encoding="utf-8"?>
<ds:datastoreItem xmlns:ds="http://schemas.openxmlformats.org/officeDocument/2006/customXml" ds:itemID="{55711E73-CE5E-49DB-A204-7D6BB8B0C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Mall Hbg Ny</Template>
  <TotalTime>1624</TotalTime>
  <Words>383</Words>
  <Application>Microsoft Office PowerPoint</Application>
  <PresentationFormat>Bildspel på skärmen (4:3)</PresentationFormat>
  <Paragraphs>50</Paragraphs>
  <Slides>15</Slides>
  <Notes>0</Notes>
  <HiddenSlides>0</HiddenSlides>
  <MMClips>0</MMClips>
  <ScaleCrop>false</ScaleCrop>
  <HeadingPairs>
    <vt:vector size="6" baseType="variant">
      <vt:variant>
        <vt:lpstr>Tema</vt:lpstr>
      </vt:variant>
      <vt:variant>
        <vt:i4>5</vt:i4>
      </vt:variant>
      <vt:variant>
        <vt:lpstr>Serverprogram för OLE-inbäddning</vt:lpstr>
      </vt:variant>
      <vt:variant>
        <vt:i4>1</vt:i4>
      </vt:variant>
      <vt:variant>
        <vt:lpstr>Bildrubriker</vt:lpstr>
      </vt:variant>
      <vt:variant>
        <vt:i4>15</vt:i4>
      </vt:variant>
    </vt:vector>
  </HeadingPairs>
  <TitlesOfParts>
    <vt:vector size="21" baseType="lpstr">
      <vt:lpstr>Mall Hbg Ny</vt:lpstr>
      <vt:lpstr>Första sida med färgad bakgrund</vt:lpstr>
      <vt:lpstr>Följande sidor</vt:lpstr>
      <vt:lpstr>Följande sidor med färgad bakgrund</vt:lpstr>
      <vt:lpstr>Tom sida</vt:lpstr>
      <vt:lpstr>Acrobat Document</vt:lpstr>
      <vt:lpstr>Ekologisk odling - arrendefrågor</vt:lpstr>
      <vt:lpstr>Miljöprogram antaget av  kommunfullmäktige 2006</vt:lpstr>
      <vt:lpstr>MARKRESERVEN</vt:lpstr>
      <vt:lpstr>Miljöprogram reviderat av kommunfullmäktige 2010-10-27</vt:lpstr>
      <vt:lpstr>EKOLOGISK ODLING</vt:lpstr>
      <vt:lpstr>Från jordbruksarrende...</vt:lpstr>
      <vt:lpstr>Tinkarpsgården</vt:lpstr>
      <vt:lpstr>Ekologisk odling - raps</vt:lpstr>
      <vt:lpstr>PowerPoint-presentation</vt:lpstr>
      <vt:lpstr>Villkor för Ekologisk växtodling</vt:lpstr>
      <vt:lpstr>Certifiering </vt:lpstr>
      <vt:lpstr>VARFÖR I STADENS REGI</vt:lpstr>
      <vt:lpstr>Delmål </vt:lpstr>
      <vt:lpstr>PowerPoint-presentation</vt:lpstr>
      <vt:lpstr>PowerPoint-presentation</vt:lpstr>
    </vt:vector>
  </TitlesOfParts>
  <Company>Helsingborgs Stad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Hilmarsdottir Hjördis - SBF</dc:creator>
  <cp:lastModifiedBy>Sterntorp Tommie - SLF</cp:lastModifiedBy>
  <cp:revision>23</cp:revision>
  <cp:lastPrinted>2015-11-05T13:15:02Z</cp:lastPrinted>
  <dcterms:created xsi:type="dcterms:W3CDTF">2015-08-12T11:55:45Z</dcterms:created>
  <dcterms:modified xsi:type="dcterms:W3CDTF">2015-11-06T09:08:10Z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0x010100E5DA677D5380E341A01A8236A4658CB7</vt:lpwstr>
  </property>
</Properties>
</file>